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78" r:id="rId4"/>
    <p:sldId id="323" r:id="rId5"/>
    <p:sldId id="300" r:id="rId6"/>
    <p:sldId id="302" r:id="rId7"/>
    <p:sldId id="325" r:id="rId8"/>
    <p:sldId id="299" r:id="rId9"/>
    <p:sldId id="314" r:id="rId10"/>
    <p:sldId id="312" r:id="rId11"/>
    <p:sldId id="326" r:id="rId12"/>
    <p:sldId id="279" r:id="rId13"/>
    <p:sldId id="320" r:id="rId14"/>
    <p:sldId id="315" r:id="rId15"/>
    <p:sldId id="294" r:id="rId16"/>
    <p:sldId id="261" r:id="rId17"/>
    <p:sldId id="328" r:id="rId18"/>
    <p:sldId id="329" r:id="rId19"/>
    <p:sldId id="330" r:id="rId20"/>
    <p:sldId id="331" r:id="rId21"/>
    <p:sldId id="262" r:id="rId22"/>
    <p:sldId id="332" r:id="rId23"/>
    <p:sldId id="268" r:id="rId24"/>
    <p:sldId id="283" r:id="rId25"/>
    <p:sldId id="322" r:id="rId26"/>
    <p:sldId id="264" r:id="rId27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CA92"/>
    <a:srgbClr val="159B75"/>
    <a:srgbClr val="4AECBA"/>
    <a:srgbClr val="0B614F"/>
    <a:srgbClr val="13C38D"/>
    <a:srgbClr val="0F7F67"/>
    <a:srgbClr val="27E9AD"/>
    <a:srgbClr val="76F6B9"/>
    <a:srgbClr val="0DC39C"/>
    <a:srgbClr val="CB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74" d="100"/>
          <a:sy n="74" d="100"/>
        </p:scale>
        <p:origin x="10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Allaire" userId="cc3dd0438a770882" providerId="LiveId" clId="{9F82301A-DCA6-4E36-B381-18839099F7A5}"/>
    <pc:docChg chg="undo custSel addSld delSld modSld sldOrd">
      <pc:chgData name="Lucie Allaire" userId="cc3dd0438a770882" providerId="LiveId" clId="{9F82301A-DCA6-4E36-B381-18839099F7A5}" dt="2023-06-06T21:39:42.074" v="320"/>
      <pc:docMkLst>
        <pc:docMk/>
      </pc:docMkLst>
      <pc:sldChg chg="add">
        <pc:chgData name="Lucie Allaire" userId="cc3dd0438a770882" providerId="LiveId" clId="{9F82301A-DCA6-4E36-B381-18839099F7A5}" dt="2023-06-06T21:38:27.518" v="315"/>
        <pc:sldMkLst>
          <pc:docMk/>
          <pc:sldMk cId="0" sldId="261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0" sldId="262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0" sldId="268"/>
        </pc:sldMkLst>
      </pc:sldChg>
      <pc:sldChg chg="del">
        <pc:chgData name="Lucie Allaire" userId="cc3dd0438a770882" providerId="LiveId" clId="{9F82301A-DCA6-4E36-B381-18839099F7A5}" dt="2023-06-06T21:24:59.520" v="26" actId="47"/>
        <pc:sldMkLst>
          <pc:docMk/>
          <pc:sldMk cId="0" sldId="271"/>
        </pc:sldMkLst>
      </pc:sldChg>
      <pc:sldChg chg="modSp mod">
        <pc:chgData name="Lucie Allaire" userId="cc3dd0438a770882" providerId="LiveId" clId="{9F82301A-DCA6-4E36-B381-18839099F7A5}" dt="2023-06-06T21:33:07.213" v="213" actId="1076"/>
        <pc:sldMkLst>
          <pc:docMk/>
          <pc:sldMk cId="2506733770" sldId="278"/>
        </pc:sldMkLst>
        <pc:picChg chg="mod">
          <ac:chgData name="Lucie Allaire" userId="cc3dd0438a770882" providerId="LiveId" clId="{9F82301A-DCA6-4E36-B381-18839099F7A5}" dt="2023-06-06T21:33:07.213" v="213" actId="1076"/>
          <ac:picMkLst>
            <pc:docMk/>
            <pc:sldMk cId="2506733770" sldId="278"/>
            <ac:picMk id="4" creationId="{00000000-0000-0000-0000-000000000000}"/>
          </ac:picMkLst>
        </pc:picChg>
        <pc:picChg chg="mod">
          <ac:chgData name="Lucie Allaire" userId="cc3dd0438a770882" providerId="LiveId" clId="{9F82301A-DCA6-4E36-B381-18839099F7A5}" dt="2023-06-06T21:33:06.580" v="212" actId="1076"/>
          <ac:picMkLst>
            <pc:docMk/>
            <pc:sldMk cId="2506733770" sldId="278"/>
            <ac:picMk id="6" creationId="{00000000-0000-0000-0000-000000000000}"/>
          </ac:picMkLst>
        </pc:picChg>
      </pc:sldChg>
      <pc:sldChg chg="ord">
        <pc:chgData name="Lucie Allaire" userId="cc3dd0438a770882" providerId="LiveId" clId="{9F82301A-DCA6-4E36-B381-18839099F7A5}" dt="2023-06-06T21:32:30.592" v="207"/>
        <pc:sldMkLst>
          <pc:docMk/>
          <pc:sldMk cId="416118857" sldId="279"/>
        </pc:sldMkLst>
      </pc:sldChg>
      <pc:sldChg chg="del">
        <pc:chgData name="Lucie Allaire" userId="cc3dd0438a770882" providerId="LiveId" clId="{9F82301A-DCA6-4E36-B381-18839099F7A5}" dt="2023-06-06T21:37:44.094" v="313" actId="47"/>
        <pc:sldMkLst>
          <pc:docMk/>
          <pc:sldMk cId="341812023" sldId="293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3650066219" sldId="294"/>
        </pc:sldMkLst>
      </pc:sldChg>
      <pc:sldChg chg="modSp mod ord">
        <pc:chgData name="Lucie Allaire" userId="cc3dd0438a770882" providerId="LiveId" clId="{9F82301A-DCA6-4E36-B381-18839099F7A5}" dt="2023-06-06T21:35:46.027" v="306" actId="20577"/>
        <pc:sldMkLst>
          <pc:docMk/>
          <pc:sldMk cId="0" sldId="299"/>
        </pc:sldMkLst>
        <pc:spChg chg="mod">
          <ac:chgData name="Lucie Allaire" userId="cc3dd0438a770882" providerId="LiveId" clId="{9F82301A-DCA6-4E36-B381-18839099F7A5}" dt="2023-06-06T21:28:39.097" v="148" actId="14100"/>
          <ac:spMkLst>
            <pc:docMk/>
            <pc:sldMk cId="0" sldId="299"/>
            <ac:spMk id="11" creationId="{00000000-0000-0000-0000-000000000000}"/>
          </ac:spMkLst>
        </pc:spChg>
        <pc:spChg chg="mod">
          <ac:chgData name="Lucie Allaire" userId="cc3dd0438a770882" providerId="LiveId" clId="{9F82301A-DCA6-4E36-B381-18839099F7A5}" dt="2023-06-06T21:35:46.027" v="306" actId="20577"/>
          <ac:spMkLst>
            <pc:docMk/>
            <pc:sldMk cId="0" sldId="299"/>
            <ac:spMk id="14" creationId="{00000000-0000-0000-0000-000000000000}"/>
          </ac:spMkLst>
        </pc:spChg>
      </pc:sldChg>
      <pc:sldChg chg="ord">
        <pc:chgData name="Lucie Allaire" userId="cc3dd0438a770882" providerId="LiveId" clId="{9F82301A-DCA6-4E36-B381-18839099F7A5}" dt="2023-06-06T21:24:06.565" v="20"/>
        <pc:sldMkLst>
          <pc:docMk/>
          <pc:sldMk cId="1621702129" sldId="300"/>
        </pc:sldMkLst>
      </pc:sldChg>
      <pc:sldChg chg="ord">
        <pc:chgData name="Lucie Allaire" userId="cc3dd0438a770882" providerId="LiveId" clId="{9F82301A-DCA6-4E36-B381-18839099F7A5}" dt="2023-06-06T20:52:35.738" v="6"/>
        <pc:sldMkLst>
          <pc:docMk/>
          <pc:sldMk cId="284465301" sldId="302"/>
        </pc:sldMkLst>
      </pc:sldChg>
      <pc:sldChg chg="modSp mod">
        <pc:chgData name="Lucie Allaire" userId="cc3dd0438a770882" providerId="LiveId" clId="{9F82301A-DCA6-4E36-B381-18839099F7A5}" dt="2023-06-06T21:22:50.671" v="18" actId="1076"/>
        <pc:sldMkLst>
          <pc:docMk/>
          <pc:sldMk cId="908091913" sldId="306"/>
        </pc:sldMkLst>
        <pc:picChg chg="mod">
          <ac:chgData name="Lucie Allaire" userId="cc3dd0438a770882" providerId="LiveId" clId="{9F82301A-DCA6-4E36-B381-18839099F7A5}" dt="2023-06-06T21:22:48.768" v="17" actId="1076"/>
          <ac:picMkLst>
            <pc:docMk/>
            <pc:sldMk cId="908091913" sldId="306"/>
            <ac:picMk id="5" creationId="{54A97E43-7614-2F03-1593-D8250F6EB62B}"/>
          </ac:picMkLst>
        </pc:picChg>
        <pc:picChg chg="mod">
          <ac:chgData name="Lucie Allaire" userId="cc3dd0438a770882" providerId="LiveId" clId="{9F82301A-DCA6-4E36-B381-18839099F7A5}" dt="2023-06-06T21:22:50.671" v="18" actId="1076"/>
          <ac:picMkLst>
            <pc:docMk/>
            <pc:sldMk cId="908091913" sldId="306"/>
            <ac:picMk id="20" creationId="{C96A9714-801A-47D2-1B34-8F96200F6C1A}"/>
          </ac:picMkLst>
        </pc:picChg>
      </pc:sldChg>
      <pc:sldChg chg="del">
        <pc:chgData name="Lucie Allaire" userId="cc3dd0438a770882" providerId="LiveId" clId="{9F82301A-DCA6-4E36-B381-18839099F7A5}" dt="2023-06-06T20:52:18.019" v="1" actId="47"/>
        <pc:sldMkLst>
          <pc:docMk/>
          <pc:sldMk cId="2095359883" sldId="311"/>
        </pc:sldMkLst>
      </pc:sldChg>
      <pc:sldChg chg="ord">
        <pc:chgData name="Lucie Allaire" userId="cc3dd0438a770882" providerId="LiveId" clId="{9F82301A-DCA6-4E36-B381-18839099F7A5}" dt="2023-06-06T21:28:48.271" v="150"/>
        <pc:sldMkLst>
          <pc:docMk/>
          <pc:sldMk cId="0" sldId="312"/>
        </pc:sldMkLst>
      </pc:sldChg>
      <pc:sldChg chg="modSp mod ord">
        <pc:chgData name="Lucie Allaire" userId="cc3dd0438a770882" providerId="LiveId" clId="{9F82301A-DCA6-4E36-B381-18839099F7A5}" dt="2023-06-06T21:36:12.737" v="312"/>
        <pc:sldMkLst>
          <pc:docMk/>
          <pc:sldMk cId="4091048816" sldId="314"/>
        </pc:sldMkLst>
        <pc:spChg chg="mod">
          <ac:chgData name="Lucie Allaire" userId="cc3dd0438a770882" providerId="LiveId" clId="{9F82301A-DCA6-4E36-B381-18839099F7A5}" dt="2023-06-06T21:31:39" v="202" actId="1076"/>
          <ac:spMkLst>
            <pc:docMk/>
            <pc:sldMk cId="4091048816" sldId="314"/>
            <ac:spMk id="4" creationId="{02BCB22F-E87D-4245-8C7C-CDD9F6370E53}"/>
          </ac:spMkLst>
        </pc:spChg>
        <pc:spChg chg="mod">
          <ac:chgData name="Lucie Allaire" userId="cc3dd0438a770882" providerId="LiveId" clId="{9F82301A-DCA6-4E36-B381-18839099F7A5}" dt="2023-06-06T21:31:41.153" v="203" actId="1076"/>
          <ac:spMkLst>
            <pc:docMk/>
            <pc:sldMk cId="4091048816" sldId="314"/>
            <ac:spMk id="13" creationId="{147A736C-8485-E70A-2E2D-276ACA5C5ED1}"/>
          </ac:spMkLst>
        </pc:spChg>
      </pc:sldChg>
      <pc:sldChg chg="modSp mod ord">
        <pc:chgData name="Lucie Allaire" userId="cc3dd0438a770882" providerId="LiveId" clId="{9F82301A-DCA6-4E36-B381-18839099F7A5}" dt="2023-06-06T21:39:42.074" v="320"/>
        <pc:sldMkLst>
          <pc:docMk/>
          <pc:sldMk cId="3341871418" sldId="315"/>
        </pc:sldMkLst>
        <pc:grpChg chg="mod">
          <ac:chgData name="Lucie Allaire" userId="cc3dd0438a770882" providerId="LiveId" clId="{9F82301A-DCA6-4E36-B381-18839099F7A5}" dt="2023-06-06T21:33:31.546" v="216" actId="14100"/>
          <ac:grpSpMkLst>
            <pc:docMk/>
            <pc:sldMk cId="3341871418" sldId="315"/>
            <ac:grpSpMk id="13" creationId="{07A8646A-2C67-EC8C-B0F7-E6F7B88A292C}"/>
          </ac:grpSpMkLst>
        </pc:grpChg>
        <pc:picChg chg="mod">
          <ac:chgData name="Lucie Allaire" userId="cc3dd0438a770882" providerId="LiveId" clId="{9F82301A-DCA6-4E36-B381-18839099F7A5}" dt="2023-06-06T21:33:28.327" v="215" actId="1076"/>
          <ac:picMkLst>
            <pc:docMk/>
            <pc:sldMk cId="3341871418" sldId="315"/>
            <ac:picMk id="3" creationId="{30D28A89-12E1-B98A-6E3B-86010E1D9FE8}"/>
          </ac:picMkLst>
        </pc:picChg>
        <pc:picChg chg="mod">
          <ac:chgData name="Lucie Allaire" userId="cc3dd0438a770882" providerId="LiveId" clId="{9F82301A-DCA6-4E36-B381-18839099F7A5}" dt="2023-06-06T21:33:37.651" v="218" actId="1076"/>
          <ac:picMkLst>
            <pc:docMk/>
            <pc:sldMk cId="3341871418" sldId="315"/>
            <ac:picMk id="19" creationId="{121AE231-75BC-FFA0-1E30-4DDD9285A2AF}"/>
          </ac:picMkLst>
        </pc:picChg>
        <pc:picChg chg="mod">
          <ac:chgData name="Lucie Allaire" userId="cc3dd0438a770882" providerId="LiveId" clId="{9F82301A-DCA6-4E36-B381-18839099F7A5}" dt="2023-06-06T21:33:34.740" v="217" actId="1076"/>
          <ac:picMkLst>
            <pc:docMk/>
            <pc:sldMk cId="3341871418" sldId="315"/>
            <ac:picMk id="21" creationId="{D82DBDE6-3694-7AAC-F5DC-5270AC48EB69}"/>
          </ac:picMkLst>
        </pc:picChg>
      </pc:sldChg>
      <pc:sldChg chg="add">
        <pc:chgData name="Lucie Allaire" userId="cc3dd0438a770882" providerId="LiveId" clId="{9F82301A-DCA6-4E36-B381-18839099F7A5}" dt="2023-06-06T21:38:08.991" v="314"/>
        <pc:sldMkLst>
          <pc:docMk/>
          <pc:sldMk cId="2575211203" sldId="320"/>
        </pc:sldMkLst>
      </pc:sldChg>
      <pc:sldChg chg="add ord">
        <pc:chgData name="Lucie Allaire" userId="cc3dd0438a770882" providerId="LiveId" clId="{9F82301A-DCA6-4E36-B381-18839099F7A5}" dt="2023-06-06T20:52:26.965" v="4"/>
        <pc:sldMkLst>
          <pc:docMk/>
          <pc:sldMk cId="2674015758" sldId="323"/>
        </pc:sldMkLst>
      </pc:sldChg>
      <pc:sldChg chg="modSp add mod ord">
        <pc:chgData name="Lucie Allaire" userId="cc3dd0438a770882" providerId="LiveId" clId="{9F82301A-DCA6-4E36-B381-18839099F7A5}" dt="2023-06-06T21:38:59.624" v="317"/>
        <pc:sldMkLst>
          <pc:docMk/>
          <pc:sldMk cId="233799762" sldId="325"/>
        </pc:sldMkLst>
        <pc:spChg chg="mod">
          <ac:chgData name="Lucie Allaire" userId="cc3dd0438a770882" providerId="LiveId" clId="{9F82301A-DCA6-4E36-B381-18839099F7A5}" dt="2023-06-06T21:31:50.954" v="205" actId="1076"/>
          <ac:spMkLst>
            <pc:docMk/>
            <pc:sldMk cId="233799762" sldId="325"/>
            <ac:spMk id="3" creationId="{DA1E1BF7-D99C-4582-760F-C1283EFAF730}"/>
          </ac:spMkLst>
        </pc:spChg>
        <pc:spChg chg="mod">
          <ac:chgData name="Lucie Allaire" userId="cc3dd0438a770882" providerId="LiveId" clId="{9F82301A-DCA6-4E36-B381-18839099F7A5}" dt="2023-06-06T21:31:46.285" v="204" actId="14100"/>
          <ac:spMkLst>
            <pc:docMk/>
            <pc:sldMk cId="233799762" sldId="325"/>
            <ac:spMk id="4" creationId="{FDD790F5-9CEB-A202-448E-D23A1DD6B9C6}"/>
          </ac:spMkLst>
        </pc:spChg>
      </pc:sldChg>
      <pc:sldChg chg="add ord">
        <pc:chgData name="Lucie Allaire" userId="cc3dd0438a770882" providerId="LiveId" clId="{9F82301A-DCA6-4E36-B381-18839099F7A5}" dt="2023-06-06T21:29:41.834" v="158"/>
        <pc:sldMkLst>
          <pc:docMk/>
          <pc:sldMk cId="0" sldId="326"/>
        </pc:sldMkLst>
      </pc:sldChg>
      <pc:sldChg chg="add del">
        <pc:chgData name="Lucie Allaire" userId="cc3dd0438a770882" providerId="LiveId" clId="{9F82301A-DCA6-4E36-B381-18839099F7A5}" dt="2023-06-06T21:39:06.699" v="318" actId="47"/>
        <pc:sldMkLst>
          <pc:docMk/>
          <pc:sldMk cId="506513140" sldId="327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0" sldId="328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175764864" sldId="329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3951361121" sldId="330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3267311855" sldId="331"/>
        </pc:sldMkLst>
      </pc:sldChg>
      <pc:sldChg chg="add">
        <pc:chgData name="Lucie Allaire" userId="cc3dd0438a770882" providerId="LiveId" clId="{9F82301A-DCA6-4E36-B381-18839099F7A5}" dt="2023-06-06T21:38:27.518" v="315"/>
        <pc:sldMkLst>
          <pc:docMk/>
          <pc:sldMk cId="0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06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2.jpg"/><Relationship Id="rId7" Type="http://schemas.openxmlformats.org/officeDocument/2006/relationships/image" Target="../media/image75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svg"/><Relationship Id="rId3" Type="http://schemas.openxmlformats.org/officeDocument/2006/relationships/image" Target="../media/image62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19.png"/><Relationship Id="rId5" Type="http://schemas.openxmlformats.org/officeDocument/2006/relationships/image" Target="../media/image81.png"/><Relationship Id="rId15" Type="http://schemas.openxmlformats.org/officeDocument/2006/relationships/image" Target="../media/image90.sv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2.jpg"/><Relationship Id="rId7" Type="http://schemas.openxmlformats.org/officeDocument/2006/relationships/image" Target="../media/image75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3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g"/><Relationship Id="rId5" Type="http://schemas.openxmlformats.org/officeDocument/2006/relationships/image" Target="../media/image3.pn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70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3.png"/><Relationship Id="rId4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16" y="0"/>
            <a:ext cx="2263497" cy="198123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348972" y="3175040"/>
            <a:ext cx="4931688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dirty="0">
                <a:solidFill>
                  <a:srgbClr val="FFFFFF"/>
                </a:solidFill>
                <a:latin typeface="futura-pt" pitchFamily="34" charset="0"/>
                <a:ea typeface="futura-pt" pitchFamily="34" charset="-122"/>
                <a:cs typeface="futura-pt" pitchFamily="34" charset="-120"/>
              </a:rPr>
              <a:t>Guiltless</a:t>
            </a:r>
            <a:endParaRPr lang="en-US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57C4ADB-A788-94EC-5E03-5CB314A6C24C}"/>
              </a:ext>
            </a:extLst>
          </p:cNvPr>
          <p:cNvSpPr txBox="1"/>
          <p:nvPr/>
        </p:nvSpPr>
        <p:spPr>
          <a:xfrm>
            <a:off x="5509916" y="5491476"/>
            <a:ext cx="4105987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8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F71F3-5586-D13B-93E3-668D592A5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77" y="1805058"/>
            <a:ext cx="3273557" cy="130027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D651371B-5E3C-B92A-113A-F6941453626C}"/>
              </a:ext>
            </a:extLst>
          </p:cNvPr>
          <p:cNvSpPr txBox="1"/>
          <p:nvPr/>
        </p:nvSpPr>
        <p:spPr>
          <a:xfrm>
            <a:off x="191065" y="3411267"/>
            <a:ext cx="5247495" cy="3102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500" b="1" i="1" dirty="0">
                <a:latin typeface="+mj-lt"/>
                <a:ea typeface="futura-pt" pitchFamily="34" charset="-122"/>
                <a:cs typeface="futura-pt" pitchFamily="34" charset="-120"/>
              </a:rPr>
              <a:t>“Order Smarter, Eat Healthier, and Guilt-less!”</a:t>
            </a:r>
            <a:endParaRPr lang="en-US" sz="15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C3E64-52BB-B948-EEF5-C2C735A5C3AD}"/>
              </a:ext>
            </a:extLst>
          </p:cNvPr>
          <p:cNvSpPr txBox="1"/>
          <p:nvPr/>
        </p:nvSpPr>
        <p:spPr>
          <a:xfrm>
            <a:off x="229033" y="3495590"/>
            <a:ext cx="504909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12700"/>
            </a:sp3d>
          </a:bodyPr>
          <a:lstStyle/>
          <a:p>
            <a:r>
              <a:rPr lang="en-US" dirty="0">
                <a:solidFill>
                  <a:srgbClr val="0B614F"/>
                </a:solidFill>
              </a:rPr>
              <a:t>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CED60-E838-4C36-09FA-C22017046EF8}"/>
              </a:ext>
            </a:extLst>
          </p:cNvPr>
          <p:cNvSpPr txBox="1"/>
          <p:nvPr/>
        </p:nvSpPr>
        <p:spPr>
          <a:xfrm>
            <a:off x="431628" y="4122301"/>
            <a:ext cx="47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B6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AI-Powered App Making Healthy </a:t>
            </a:r>
          </a:p>
          <a:p>
            <a:pPr algn="ctr"/>
            <a:r>
              <a:rPr lang="en-US" dirty="0">
                <a:solidFill>
                  <a:srgbClr val="0B6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Ordering Easy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" y="-15467"/>
            <a:ext cx="914400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30" y="868373"/>
            <a:ext cx="2375726" cy="310929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782" y="868373"/>
            <a:ext cx="2414456" cy="310929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116" y="823697"/>
            <a:ext cx="2216730" cy="3463056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241443" y="339305"/>
            <a:ext cx="6536525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800" b="1" dirty="0">
                <a:solidFill>
                  <a:srgbClr val="3E5051"/>
                </a:solidFill>
                <a:latin typeface="+mj-lt"/>
                <a:ea typeface="futura-pt" pitchFamily="34" charset="-122"/>
                <a:cs typeface="futura-pt" pitchFamily="34" charset="-120"/>
              </a:rPr>
              <a:t>Management Team </a:t>
            </a:r>
            <a:r>
              <a:rPr lang="en-US" sz="2800" b="1" i="1" dirty="0">
                <a:solidFill>
                  <a:srgbClr val="3E5051"/>
                </a:solidFill>
                <a:latin typeface="+mj-lt"/>
                <a:ea typeface="futura-pt" pitchFamily="34" charset="-122"/>
                <a:cs typeface="futura-pt" pitchFamily="34" charset="-120"/>
              </a:rPr>
              <a:t>Born</a:t>
            </a:r>
            <a:r>
              <a:rPr lang="en-US" sz="2800" b="1" dirty="0">
                <a:solidFill>
                  <a:srgbClr val="3E5051"/>
                </a:solidFill>
                <a:latin typeface="+mj-lt"/>
                <a:ea typeface="futura-pt" pitchFamily="34" charset="-122"/>
                <a:cs typeface="futura-pt" pitchFamily="34" charset="-120"/>
              </a:rPr>
              <a:t> to Build It…</a:t>
            </a:r>
            <a:endParaRPr lang="en-US" sz="2000" dirty="0">
              <a:latin typeface="+mj-lt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97180" y="2902506"/>
            <a:ext cx="273177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249276" y="3007864"/>
            <a:ext cx="2731770" cy="2541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Lucie Allaire</a:t>
            </a:r>
            <a:endParaRPr lang="en-US" sz="3200" b="1" dirty="0"/>
          </a:p>
        </p:txBody>
      </p:sp>
      <p:sp>
        <p:nvSpPr>
          <p:cNvPr id="11" name="Object 10"/>
          <p:cNvSpPr txBox="1"/>
          <p:nvPr/>
        </p:nvSpPr>
        <p:spPr>
          <a:xfrm>
            <a:off x="222262" y="3361932"/>
            <a:ext cx="2731770" cy="2863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(CEO/ Founder)</a:t>
            </a:r>
            <a:endParaRPr lang="en-US" sz="2000" dirty="0"/>
          </a:p>
        </p:txBody>
      </p:sp>
      <p:sp>
        <p:nvSpPr>
          <p:cNvPr id="12" name="Object 11"/>
          <p:cNvSpPr txBox="1"/>
          <p:nvPr/>
        </p:nvSpPr>
        <p:spPr>
          <a:xfrm>
            <a:off x="162073" y="3648324"/>
            <a:ext cx="2850018" cy="8789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Marketing Health Specialist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Years Exp - Weight loss/Health</a:t>
            </a:r>
            <a:endParaRPr lang="en-US" sz="1400" b="1" dirty="0">
              <a:solidFill>
                <a:srgbClr val="3E505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Dream Idea </a:t>
            </a:r>
          </a:p>
          <a:p>
            <a:pPr algn="ctr">
              <a:buNone/>
            </a:pPr>
            <a:endParaRPr lang="en-US" sz="2000" dirty="0"/>
          </a:p>
        </p:txBody>
      </p:sp>
      <p:sp>
        <p:nvSpPr>
          <p:cNvPr id="13" name="Object 12"/>
          <p:cNvSpPr txBox="1"/>
          <p:nvPr/>
        </p:nvSpPr>
        <p:spPr>
          <a:xfrm>
            <a:off x="3234690" y="2836426"/>
            <a:ext cx="273177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3206257" y="3062746"/>
            <a:ext cx="2731770" cy="3212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Edwin Hernandez</a:t>
            </a:r>
            <a:endParaRPr lang="en-US" sz="2800" b="1" dirty="0"/>
          </a:p>
        </p:txBody>
      </p:sp>
      <p:sp>
        <p:nvSpPr>
          <p:cNvPr id="15" name="Object 14"/>
          <p:cNvSpPr txBox="1"/>
          <p:nvPr/>
        </p:nvSpPr>
        <p:spPr>
          <a:xfrm>
            <a:off x="3124125" y="3371951"/>
            <a:ext cx="2731770" cy="298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(CTO/ Co-Founder)</a:t>
            </a:r>
            <a:endParaRPr lang="en-US" sz="2000" dirty="0"/>
          </a:p>
        </p:txBody>
      </p:sp>
      <p:sp>
        <p:nvSpPr>
          <p:cNvPr id="16" name="Object 15"/>
          <p:cNvSpPr txBox="1"/>
          <p:nvPr/>
        </p:nvSpPr>
        <p:spPr>
          <a:xfrm>
            <a:off x="3143821" y="3648324"/>
            <a:ext cx="2731770" cy="1019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PHD Computer Engineer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Years Exp - 13 Issued Patents</a:t>
            </a:r>
            <a:endParaRPr lang="en-US" sz="1400" b="1" dirty="0">
              <a:solidFill>
                <a:srgbClr val="3E505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Genius Coder –Patent &amp; AI Expert</a:t>
            </a:r>
            <a:endParaRPr lang="en-US" sz="2000" dirty="0"/>
          </a:p>
        </p:txBody>
      </p:sp>
      <p:sp>
        <p:nvSpPr>
          <p:cNvPr id="17" name="Object 16"/>
          <p:cNvSpPr txBox="1"/>
          <p:nvPr/>
        </p:nvSpPr>
        <p:spPr>
          <a:xfrm>
            <a:off x="6302746" y="3058146"/>
            <a:ext cx="2445931" cy="3002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Bruno Allaire</a:t>
            </a:r>
            <a:endParaRPr lang="en-US" sz="2800" b="1" dirty="0"/>
          </a:p>
        </p:txBody>
      </p:sp>
      <p:sp>
        <p:nvSpPr>
          <p:cNvPr id="18" name="Object 17"/>
          <p:cNvSpPr txBox="1"/>
          <p:nvPr/>
        </p:nvSpPr>
        <p:spPr>
          <a:xfrm>
            <a:off x="6302746" y="3371951"/>
            <a:ext cx="2445931" cy="2348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(Part-Time CFO/Advisor)</a:t>
            </a:r>
            <a:endParaRPr lang="en-US" sz="2000" dirty="0"/>
          </a:p>
        </p:txBody>
      </p:sp>
      <p:sp>
        <p:nvSpPr>
          <p:cNvPr id="19" name="Object 18"/>
          <p:cNvSpPr txBox="1"/>
          <p:nvPr/>
        </p:nvSpPr>
        <p:spPr>
          <a:xfrm>
            <a:off x="6302746" y="3670561"/>
            <a:ext cx="2445931" cy="9255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Harvard MBA Financial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28 Years Exp. – Entrepreneur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 Consultant</a:t>
            </a:r>
            <a:endParaRPr lang="en-US" sz="2000" dirty="0"/>
          </a:p>
          <a:p>
            <a:pPr algn="ctr">
              <a:spcAft>
                <a:spcPts val="600"/>
              </a:spcAft>
            </a:pPr>
            <a:endParaRPr lang="en-US" sz="1400" dirty="0">
              <a:solidFill>
                <a:srgbClr val="3E505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>
              <a:buNone/>
            </a:pP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8F653D-B22A-2348-87DF-F36BD043A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71" y="4647431"/>
            <a:ext cx="2005559" cy="3762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EC689E-1795-4E9B-F417-C72B41C2A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889" y="4652112"/>
            <a:ext cx="2005559" cy="3762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72D2D1-22D5-F4B9-5B8E-64C033ABC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514" y="4596086"/>
            <a:ext cx="1881153" cy="491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AE977-FB51-90AE-8357-A5FA82406201}"/>
              </a:ext>
            </a:extLst>
          </p:cNvPr>
          <p:cNvSpPr txBox="1"/>
          <p:nvPr/>
        </p:nvSpPr>
        <p:spPr>
          <a:xfrm>
            <a:off x="4889617" y="5453888"/>
            <a:ext cx="54948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000" dirty="0">
                <a:latin typeface="+mj-lt"/>
                <a:ea typeface="futura-pt" pitchFamily="34" charset="-122"/>
              </a:rPr>
              <a:t>Private &amp; Confidential  | lucie@guiltlesstogo.com 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91642-F0F5-9970-C3CE-FE0D8E8EDE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2251" y="146209"/>
            <a:ext cx="972274" cy="3861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C9EB909-6785-BD78-F99B-6EC803CBF370}"/>
              </a:ext>
            </a:extLst>
          </p:cNvPr>
          <p:cNvSpPr/>
          <p:nvPr/>
        </p:nvSpPr>
        <p:spPr>
          <a:xfrm>
            <a:off x="472650" y="350914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2346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000250"/>
            <a:ext cx="4915525" cy="2874734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1314450" y="777240"/>
            <a:ext cx="4915524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Traction:</a:t>
            </a:r>
            <a:r>
              <a:rPr lang="en-US" sz="2600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 Progress to Date…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931545" y="2205990"/>
            <a:ext cx="5786616" cy="2971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Filed Florida LLC - Trademarks filed</a:t>
            </a:r>
            <a:endParaRPr lang="en-US" sz="2400" dirty="0"/>
          </a:p>
        </p:txBody>
      </p:sp>
      <p:sp>
        <p:nvSpPr>
          <p:cNvPr id="8" name="Object 7"/>
          <p:cNvSpPr txBox="1"/>
          <p:nvPr/>
        </p:nvSpPr>
        <p:spPr>
          <a:xfrm>
            <a:off x="931544" y="2503170"/>
            <a:ext cx="5633158" cy="4033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Bank Account and Processing Account Set Up</a:t>
            </a:r>
            <a:endParaRPr lang="en-US" sz="2400" dirty="0"/>
          </a:p>
        </p:txBody>
      </p:sp>
      <p:sp>
        <p:nvSpPr>
          <p:cNvPr id="9" name="Object 8"/>
          <p:cNvSpPr txBox="1"/>
          <p:nvPr/>
        </p:nvSpPr>
        <p:spPr>
          <a:xfrm>
            <a:off x="931544" y="2800350"/>
            <a:ext cx="7901905" cy="371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Supplier Partnerships Executed – 1M + Restaurants/Retailers</a:t>
            </a:r>
            <a:endParaRPr lang="en-US" sz="2400" dirty="0"/>
          </a:p>
        </p:txBody>
      </p:sp>
      <p:sp>
        <p:nvSpPr>
          <p:cNvPr id="10" name="Object 9"/>
          <p:cNvSpPr txBox="1"/>
          <p:nvPr/>
        </p:nvSpPr>
        <p:spPr>
          <a:xfrm>
            <a:off x="931545" y="3099808"/>
            <a:ext cx="7384683" cy="5290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About to launch MVP for Beta Testing  </a:t>
            </a:r>
            <a:endParaRPr lang="en-US" sz="2400" b="1" dirty="0"/>
          </a:p>
        </p:txBody>
      </p:sp>
      <p:sp>
        <p:nvSpPr>
          <p:cNvPr id="11" name="Object 10"/>
          <p:cNvSpPr txBox="1"/>
          <p:nvPr/>
        </p:nvSpPr>
        <p:spPr>
          <a:xfrm>
            <a:off x="931544" y="3394710"/>
            <a:ext cx="6980421" cy="4229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Next Milestone is Go-To-Market 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0AB22-2F2C-8311-0304-ED6FCE2A8422}"/>
              </a:ext>
            </a:extLst>
          </p:cNvPr>
          <p:cNvSpPr txBox="1"/>
          <p:nvPr/>
        </p:nvSpPr>
        <p:spPr>
          <a:xfrm>
            <a:off x="5910358" y="5457350"/>
            <a:ext cx="33860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Traction | 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C1DF2-4E3D-EBA8-8B1F-5E97DC133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8B411A-0EFF-95F0-F2E5-D19488918610}"/>
              </a:ext>
            </a:extLst>
          </p:cNvPr>
          <p:cNvSpPr/>
          <p:nvPr/>
        </p:nvSpPr>
        <p:spPr>
          <a:xfrm>
            <a:off x="571500" y="802958"/>
            <a:ext cx="563281" cy="394335"/>
          </a:xfrm>
          <a:prstGeom prst="rect">
            <a:avLst/>
          </a:prstGeom>
          <a:solidFill>
            <a:srgbClr val="14CA92"/>
          </a:solidFill>
          <a:ln>
            <a:solidFill>
              <a:srgbClr val="14C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84E91D-DAFE-E0B9-E335-3038AA93D91E}"/>
              </a:ext>
            </a:extLst>
          </p:cNvPr>
          <p:cNvSpPr txBox="1"/>
          <p:nvPr/>
        </p:nvSpPr>
        <p:spPr>
          <a:xfrm>
            <a:off x="1710264" y="4282585"/>
            <a:ext cx="5554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Lucie Allaire</a:t>
            </a:r>
          </a:p>
          <a:p>
            <a:pPr algn="ctr"/>
            <a:r>
              <a:rPr lang="en-US" sz="1600" dirty="0"/>
              <a:t>Founder/CEO</a:t>
            </a:r>
          </a:p>
          <a:p>
            <a:pPr algn="ctr"/>
            <a:r>
              <a:rPr lang="en-US" sz="1600" dirty="0"/>
              <a:t>Mobile: (954) 600-3218</a:t>
            </a:r>
          </a:p>
          <a:p>
            <a:pPr algn="ctr"/>
            <a:r>
              <a:rPr lang="en-US" sz="1600" dirty="0"/>
              <a:t>Email: lucie@guiltlesstogo.com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33A96-6FAA-7D5D-6190-6E42E4393194}"/>
              </a:ext>
            </a:extLst>
          </p:cNvPr>
          <p:cNvSpPr txBox="1"/>
          <p:nvPr/>
        </p:nvSpPr>
        <p:spPr>
          <a:xfrm>
            <a:off x="567267" y="2304825"/>
            <a:ext cx="806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Want to help us make </a:t>
            </a:r>
            <a:r>
              <a:rPr lang="en-US" sz="2400" b="1" dirty="0"/>
              <a:t>Guiltless To Go </a:t>
            </a:r>
            <a:r>
              <a:rPr lang="en-US" sz="2400" dirty="0"/>
              <a:t>become </a:t>
            </a:r>
            <a:r>
              <a:rPr lang="en-US" sz="2400" b="1" dirty="0"/>
              <a:t>first</a:t>
            </a:r>
            <a:r>
              <a:rPr lang="en-US" sz="2400" dirty="0"/>
              <a:t> in </a:t>
            </a:r>
          </a:p>
          <a:p>
            <a:pPr algn="ctr"/>
            <a:r>
              <a:rPr lang="en-US" sz="2400" b="1" dirty="0"/>
              <a:t>consumers’ minds </a:t>
            </a:r>
            <a:r>
              <a:rPr lang="en-US" sz="2400" dirty="0"/>
              <a:t>for </a:t>
            </a:r>
            <a:r>
              <a:rPr lang="en-US" sz="2400" b="1" dirty="0"/>
              <a:t>healthy on-demand </a:t>
            </a:r>
            <a:r>
              <a:rPr lang="en-US" sz="2400" dirty="0"/>
              <a:t>ordering?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2B5A1-378D-77FB-B9CC-5BD16BC4C499}"/>
              </a:ext>
            </a:extLst>
          </p:cNvPr>
          <p:cNvSpPr txBox="1"/>
          <p:nvPr/>
        </p:nvSpPr>
        <p:spPr>
          <a:xfrm>
            <a:off x="1447799" y="3448896"/>
            <a:ext cx="630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so, we’d love to talk to you…</a:t>
            </a:r>
            <a:r>
              <a:rPr lang="en-US" sz="2000" b="1" dirty="0"/>
              <a:t>Any Questions? 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E4AE8C-5F04-2984-D96C-47456E4D3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23" y="487770"/>
            <a:ext cx="2478444" cy="984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EB4B51-F91B-5001-9212-A26019B8279A}"/>
              </a:ext>
            </a:extLst>
          </p:cNvPr>
          <p:cNvSpPr txBox="1"/>
          <p:nvPr/>
        </p:nvSpPr>
        <p:spPr>
          <a:xfrm>
            <a:off x="410633" y="1966271"/>
            <a:ext cx="8432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1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1FC8B-BD31-59F4-16EF-61C52D40792C}"/>
              </a:ext>
            </a:extLst>
          </p:cNvPr>
          <p:cNvSpPr txBox="1"/>
          <p:nvPr/>
        </p:nvSpPr>
        <p:spPr>
          <a:xfrm>
            <a:off x="1829328" y="1959006"/>
            <a:ext cx="6408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Appendix </a:t>
            </a:r>
            <a:r>
              <a:rPr lang="en-US" dirty="0"/>
              <a:t>(extra slides available on request):</a:t>
            </a:r>
            <a:endParaRPr lang="en-US" sz="2000" dirty="0"/>
          </a:p>
          <a:p>
            <a:endParaRPr lang="en-US" sz="1600" dirty="0"/>
          </a:p>
          <a:p>
            <a:r>
              <a:rPr lang="en-US" dirty="0"/>
              <a:t>Slide 13 – Competitive Analysis</a:t>
            </a:r>
          </a:p>
          <a:p>
            <a:r>
              <a:rPr lang="en-US" dirty="0"/>
              <a:t>Slide 14 – Why Now II: Purchasing % Made by Food Claims</a:t>
            </a:r>
          </a:p>
          <a:p>
            <a:r>
              <a:rPr lang="en-US" dirty="0"/>
              <a:t>Slide 15 – How It Works</a:t>
            </a:r>
          </a:p>
          <a:p>
            <a:r>
              <a:rPr lang="en-US" dirty="0"/>
              <a:t>Slide 16-19: IP Patentable Technology &amp; Features</a:t>
            </a:r>
          </a:p>
          <a:p>
            <a:r>
              <a:rPr lang="en-US" dirty="0"/>
              <a:t>Slide 20 – Customer Personas</a:t>
            </a:r>
          </a:p>
          <a:p>
            <a:r>
              <a:rPr lang="en-US" dirty="0"/>
              <a:t>Slide 21 – Go-To-Market Strategy</a:t>
            </a:r>
          </a:p>
          <a:p>
            <a:r>
              <a:rPr lang="en-US" dirty="0"/>
              <a:t>Slide 22 – Future Growth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863CA-1FC6-7317-FD7D-657B63D0ACC5}"/>
              </a:ext>
            </a:extLst>
          </p:cNvPr>
          <p:cNvSpPr txBox="1"/>
          <p:nvPr/>
        </p:nvSpPr>
        <p:spPr>
          <a:xfrm>
            <a:off x="5731934" y="5480299"/>
            <a:ext cx="34120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Appendix | Private &amp; Confidential  | lucie@guiltlesstogo.com</a:t>
            </a:r>
            <a:endParaRPr lang="en-US" sz="9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26371-40A1-C04A-82AF-33A5E292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92" y="483043"/>
            <a:ext cx="2497942" cy="9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C898F3-130C-733F-93C2-57477374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82" y="1542664"/>
            <a:ext cx="2266950" cy="2009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28A89-12E1-B98A-6E3B-86010E1D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87" y="1542664"/>
            <a:ext cx="3921248" cy="2609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2E7DF-EDDE-3140-A1AF-8194A5C97387}"/>
              </a:ext>
            </a:extLst>
          </p:cNvPr>
          <p:cNvSpPr txBox="1"/>
          <p:nvPr/>
        </p:nvSpPr>
        <p:spPr>
          <a:xfrm>
            <a:off x="1526516" y="637294"/>
            <a:ext cx="78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 AI-Specified Modifications Done for YOU…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A812D-9E87-A6CE-302C-69985C6C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911" y="173237"/>
            <a:ext cx="972034" cy="386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B4CB8A-6726-BE82-DBEE-9614B0A0E574}"/>
              </a:ext>
            </a:extLst>
          </p:cNvPr>
          <p:cNvSpPr txBox="1"/>
          <p:nvPr/>
        </p:nvSpPr>
        <p:spPr>
          <a:xfrm>
            <a:off x="561621" y="4643347"/>
            <a:ext cx="238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…No Bun / No Starch </a:t>
            </a:r>
          </a:p>
        </p:txBody>
      </p:sp>
      <p:pic>
        <p:nvPicPr>
          <p:cNvPr id="14" name="Graphic 13" descr="Line arrow Straight">
            <a:extLst>
              <a:ext uri="{FF2B5EF4-FFF2-40B4-BE49-F238E27FC236}">
                <a16:creationId xmlns:a16="http://schemas.microsoft.com/office/drawing/2014/main" id="{8E6C6DA6-B343-89A3-66A8-5610FDD17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133" y="2275122"/>
            <a:ext cx="1590060" cy="914400"/>
          </a:xfrm>
          <a:prstGeom prst="rect">
            <a:avLst/>
          </a:prstGeom>
        </p:spPr>
      </p:pic>
      <p:pic>
        <p:nvPicPr>
          <p:cNvPr id="16" name="Graphic 15" descr="Line arrow Straight">
            <a:extLst>
              <a:ext uri="{FF2B5EF4-FFF2-40B4-BE49-F238E27FC236}">
                <a16:creationId xmlns:a16="http://schemas.microsoft.com/office/drawing/2014/main" id="{197CE72C-5023-9D4E-8E6D-8D3DF1F1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70650" y="4469968"/>
            <a:ext cx="471829" cy="741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E886E6-2506-F162-45B1-69B1398D3CA4}"/>
              </a:ext>
            </a:extLst>
          </p:cNvPr>
          <p:cNvSpPr txBox="1"/>
          <p:nvPr/>
        </p:nvSpPr>
        <p:spPr>
          <a:xfrm>
            <a:off x="3191806" y="4577078"/>
            <a:ext cx="1721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Lettuce Wrap</a:t>
            </a:r>
          </a:p>
          <a:p>
            <a:r>
              <a:rPr lang="en-US" sz="1600" dirty="0"/>
              <a:t>Double Veggies </a:t>
            </a:r>
          </a:p>
        </p:txBody>
      </p:sp>
      <p:pic>
        <p:nvPicPr>
          <p:cNvPr id="19" name="Graphic 18" descr="Fork and knife">
            <a:extLst>
              <a:ext uri="{FF2B5EF4-FFF2-40B4-BE49-F238E27FC236}">
                <a16:creationId xmlns:a16="http://schemas.microsoft.com/office/drawing/2014/main" id="{121AE231-75BC-FFA0-1E30-4DDD9285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6555" y="4432704"/>
            <a:ext cx="457200" cy="457200"/>
          </a:xfrm>
          <a:prstGeom prst="rect">
            <a:avLst/>
          </a:prstGeom>
        </p:spPr>
      </p:pic>
      <p:pic>
        <p:nvPicPr>
          <p:cNvPr id="21" name="Graphic 20" descr="Smiling face with no fill">
            <a:extLst>
              <a:ext uri="{FF2B5EF4-FFF2-40B4-BE49-F238E27FC236}">
                <a16:creationId xmlns:a16="http://schemas.microsoft.com/office/drawing/2014/main" id="{D82DBDE6-3694-7AAC-F5DC-5270AC48E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1972" y="3903729"/>
            <a:ext cx="528210" cy="5282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50876-7172-65FA-DAAE-826427219204}"/>
              </a:ext>
            </a:extLst>
          </p:cNvPr>
          <p:cNvSpPr txBox="1"/>
          <p:nvPr/>
        </p:nvSpPr>
        <p:spPr>
          <a:xfrm>
            <a:off x="4677121" y="4581791"/>
            <a:ext cx="5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=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4338F-2582-E1BD-B527-11145B8DDB56}"/>
              </a:ext>
            </a:extLst>
          </p:cNvPr>
          <p:cNvSpPr/>
          <p:nvPr/>
        </p:nvSpPr>
        <p:spPr>
          <a:xfrm>
            <a:off x="888773" y="663264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8646A-2C67-EC8C-B0F7-E6F7B88A292C}"/>
              </a:ext>
            </a:extLst>
          </p:cNvPr>
          <p:cNvGrpSpPr/>
          <p:nvPr/>
        </p:nvGrpSpPr>
        <p:grpSpPr>
          <a:xfrm>
            <a:off x="5308075" y="3793912"/>
            <a:ext cx="2590954" cy="1367942"/>
            <a:chOff x="5549899" y="3733800"/>
            <a:chExt cx="2777067" cy="15663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08210D-51E9-D545-57AF-283F35798BC5}"/>
                </a:ext>
              </a:extLst>
            </p:cNvPr>
            <p:cNvSpPr/>
            <p:nvPr/>
          </p:nvSpPr>
          <p:spPr>
            <a:xfrm>
              <a:off x="5638800" y="3733800"/>
              <a:ext cx="2599267" cy="1566333"/>
            </a:xfrm>
            <a:prstGeom prst="rect">
              <a:avLst/>
            </a:prstGeom>
            <a:solidFill>
              <a:srgbClr val="159B75"/>
            </a:solidFill>
            <a:ln>
              <a:solidFill>
                <a:srgbClr val="159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72F403-81BA-8374-1B3C-610D1D471234}"/>
                </a:ext>
              </a:extLst>
            </p:cNvPr>
            <p:cNvSpPr txBox="1"/>
            <p:nvPr/>
          </p:nvSpPr>
          <p:spPr>
            <a:xfrm>
              <a:off x="5549899" y="3855246"/>
              <a:ext cx="27770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MORE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OPTIONS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02AC0D-2D7E-759F-12CC-5A418C343C45}"/>
              </a:ext>
            </a:extLst>
          </p:cNvPr>
          <p:cNvSpPr txBox="1"/>
          <p:nvPr/>
        </p:nvSpPr>
        <p:spPr>
          <a:xfrm>
            <a:off x="5427764" y="5452133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87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.S. consumer purchasing frequency by food claim">
            <a:extLst>
              <a:ext uri="{FF2B5EF4-FFF2-40B4-BE49-F238E27FC236}">
                <a16:creationId xmlns:a16="http://schemas.microsoft.com/office/drawing/2014/main" id="{47410D42-21C4-C8B7-3D27-F8F34DBDB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9" y="728112"/>
            <a:ext cx="7470401" cy="4994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C128DB-A1B0-798A-0425-FDDE3F18EDAF}"/>
              </a:ext>
            </a:extLst>
          </p:cNvPr>
          <p:cNvSpPr/>
          <p:nvPr/>
        </p:nvSpPr>
        <p:spPr>
          <a:xfrm>
            <a:off x="478119" y="325777"/>
            <a:ext cx="500028" cy="394335"/>
          </a:xfrm>
          <a:prstGeom prst="rect">
            <a:avLst/>
          </a:prstGeom>
          <a:solidFill>
            <a:srgbClr val="13C38D"/>
          </a:solidFill>
          <a:ln>
            <a:solidFill>
              <a:srgbClr val="13C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6CFE1-4D44-8120-9D90-1EE0A766A46E}"/>
              </a:ext>
            </a:extLst>
          </p:cNvPr>
          <p:cNvSpPr txBox="1"/>
          <p:nvPr/>
        </p:nvSpPr>
        <p:spPr>
          <a:xfrm>
            <a:off x="1081682" y="325777"/>
            <a:ext cx="641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Purchasing Decisions Made by Food Claims... </a:t>
            </a:r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5C4055B0-780C-48D8-AD65-83969528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10" y="0"/>
            <a:ext cx="1581090" cy="861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FCAF3C-C15D-99AD-8678-C4C189F67F31}"/>
              </a:ext>
            </a:extLst>
          </p:cNvPr>
          <p:cNvSpPr txBox="1"/>
          <p:nvPr/>
        </p:nvSpPr>
        <p:spPr>
          <a:xfrm>
            <a:off x="5670549" y="5456536"/>
            <a:ext cx="34734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ea typeface="futura-pt" pitchFamily="34" charset="-122"/>
              </a:rPr>
              <a:t>Why Now # 2 | Private &amp; Confidential  | lucie@guiltlesstogo.com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006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7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6" y="266194"/>
            <a:ext cx="37490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1171575"/>
            <a:ext cx="1793260" cy="190211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1170236"/>
            <a:ext cx="2028825" cy="218259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85" y="3234690"/>
            <a:ext cx="2194560" cy="215205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326" y="3237190"/>
            <a:ext cx="1754773" cy="191006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4711" y="3237190"/>
            <a:ext cx="1893094" cy="191113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8049" y="1377315"/>
            <a:ext cx="2245638" cy="3636258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1485186" y="471934"/>
            <a:ext cx="5652214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futura-pt" pitchFamily="34" charset="-120"/>
              </a:rPr>
              <a:t>How It Works…</a:t>
            </a:r>
            <a:endParaRPr lang="en-US" b="1" dirty="0">
              <a:solidFill>
                <a:schemeClr val="bg2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2977515" y="2376457"/>
            <a:ext cx="1381780" cy="7600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See filtered options </a:t>
            </a:r>
            <a:r>
              <a:rPr lang="en-US" sz="1600" i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only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948690" y="2409855"/>
            <a:ext cx="1617345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Users set filters to search within delivery zip code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885825" y="4443770"/>
            <a:ext cx="1783080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Select pick up or delivery &amp; choose best courier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4770775" y="2399318"/>
            <a:ext cx="1181308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Finds lowest prices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4669066" y="4450020"/>
            <a:ext cx="1343293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Past order history saved</a:t>
            </a:r>
            <a:endParaRPr lang="en-US" dirty="0"/>
          </a:p>
        </p:txBody>
      </p:sp>
      <p:sp>
        <p:nvSpPr>
          <p:cNvPr id="18" name="Object 17"/>
          <p:cNvSpPr txBox="1"/>
          <p:nvPr/>
        </p:nvSpPr>
        <p:spPr>
          <a:xfrm>
            <a:off x="2890451" y="4451092"/>
            <a:ext cx="1481614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AI-generated suggestions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8CFEC-1946-1BBB-F5C1-27D47EBB4683}"/>
              </a:ext>
            </a:extLst>
          </p:cNvPr>
          <p:cNvSpPr txBox="1"/>
          <p:nvPr/>
        </p:nvSpPr>
        <p:spPr>
          <a:xfrm>
            <a:off x="5662735" y="5457336"/>
            <a:ext cx="34812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How It Works | Private &amp; Confidential  | lucie@guiltlesstogo.com</a:t>
            </a:r>
            <a:endParaRPr lang="en-US" sz="900" dirty="0">
              <a:latin typeface="+mj-lt"/>
            </a:endParaRPr>
          </a:p>
        </p:txBody>
      </p:sp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002236D0-8CDE-22DC-98F8-F26F27086A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7142" y="0"/>
            <a:ext cx="1286858" cy="701427"/>
          </a:xfrm>
          <a:prstGeom prst="rect">
            <a:avLst/>
          </a:prstGeom>
        </p:spPr>
      </p:pic>
      <p:pic>
        <p:nvPicPr>
          <p:cNvPr id="25" name="Graphic 24" descr="Tag">
            <a:extLst>
              <a:ext uri="{FF2B5EF4-FFF2-40B4-BE49-F238E27FC236}">
                <a16:creationId xmlns:a16="http://schemas.microsoft.com/office/drawing/2014/main" id="{632EFF0B-4A51-C895-8749-F5B6B3B56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3478" y="1510646"/>
            <a:ext cx="624910" cy="6249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B3174E-DD3F-F3E8-E2EF-318A0A49FA62}"/>
              </a:ext>
            </a:extLst>
          </p:cNvPr>
          <p:cNvGrpSpPr/>
          <p:nvPr/>
        </p:nvGrpSpPr>
        <p:grpSpPr>
          <a:xfrm>
            <a:off x="4966152" y="1442793"/>
            <a:ext cx="802256" cy="850780"/>
            <a:chOff x="3381555" y="2070340"/>
            <a:chExt cx="802256" cy="85078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01D80BFB-442A-6BD4-48B8-16744DD9EF64}"/>
                </a:ext>
              </a:extLst>
            </p:cNvPr>
            <p:cNvSpPr/>
            <p:nvPr/>
          </p:nvSpPr>
          <p:spPr>
            <a:xfrm>
              <a:off x="3381555" y="2070340"/>
              <a:ext cx="802256" cy="787160"/>
            </a:xfrm>
            <a:prstGeom prst="flowChartConnector">
              <a:avLst/>
            </a:prstGeom>
            <a:solidFill>
              <a:srgbClr val="159B75"/>
            </a:solidFill>
            <a:ln>
              <a:solidFill>
                <a:srgbClr val="159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erge 19">
              <a:extLst>
                <a:ext uri="{FF2B5EF4-FFF2-40B4-BE49-F238E27FC236}">
                  <a16:creationId xmlns:a16="http://schemas.microsoft.com/office/drawing/2014/main" id="{C7436CF1-0B42-1B0B-B6D3-043D7B741323}"/>
                </a:ext>
              </a:extLst>
            </p:cNvPr>
            <p:cNvSpPr/>
            <p:nvPr/>
          </p:nvSpPr>
          <p:spPr>
            <a:xfrm>
              <a:off x="3692105" y="2793880"/>
              <a:ext cx="181155" cy="127240"/>
            </a:xfrm>
            <a:prstGeom prst="flowChartMerge">
              <a:avLst/>
            </a:prstGeom>
            <a:solidFill>
              <a:srgbClr val="159B75"/>
            </a:solidFill>
            <a:ln>
              <a:solidFill>
                <a:srgbClr val="159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Tag">
              <a:extLst>
                <a:ext uri="{FF2B5EF4-FFF2-40B4-BE49-F238E27FC236}">
                  <a16:creationId xmlns:a16="http://schemas.microsoft.com/office/drawing/2014/main" id="{1521AFFF-98E0-DC91-9EB3-5623EE5AE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87228" y="2166308"/>
              <a:ext cx="627572" cy="627572"/>
            </a:xfrm>
            <a:prstGeom prst="rect">
              <a:avLst/>
            </a:prstGeom>
          </p:spPr>
        </p:pic>
        <p:pic>
          <p:nvPicPr>
            <p:cNvPr id="23" name="Graphic 22" descr="Dollar">
              <a:extLst>
                <a:ext uri="{FF2B5EF4-FFF2-40B4-BE49-F238E27FC236}">
                  <a16:creationId xmlns:a16="http://schemas.microsoft.com/office/drawing/2014/main" id="{4E3E69B2-2F63-3F7B-0EC6-8C803622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92105" y="2377118"/>
              <a:ext cx="245852" cy="245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16"/>
            <a:ext cx="9151386" cy="5719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5" y="1978212"/>
            <a:ext cx="1930849" cy="242627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002" y="1918344"/>
            <a:ext cx="2037841" cy="273231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60" y="1918344"/>
            <a:ext cx="2031920" cy="2423150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314448" y="777240"/>
            <a:ext cx="7482419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Underlying Magic IP Patentable Technology</a:t>
            </a:r>
            <a:endParaRPr lang="en-US" dirty="0">
              <a:latin typeface="+mj-lt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88667" y="3561318"/>
            <a:ext cx="1930849" cy="1223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Guiltless AI   </a:t>
            </a:r>
          </a:p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Trained Model</a:t>
            </a:r>
            <a:endParaRPr lang="en-US" sz="2000" dirty="0"/>
          </a:p>
        </p:txBody>
      </p:sp>
      <p:sp>
        <p:nvSpPr>
          <p:cNvPr id="10" name="Object 9"/>
          <p:cNvSpPr txBox="1"/>
          <p:nvPr/>
        </p:nvSpPr>
        <p:spPr>
          <a:xfrm>
            <a:off x="6201644" y="3634703"/>
            <a:ext cx="2290424" cy="15619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1-Click QR Code Checkouts</a:t>
            </a:r>
          </a:p>
        </p:txBody>
      </p:sp>
      <p:sp>
        <p:nvSpPr>
          <p:cNvPr id="11" name="Object 10"/>
          <p:cNvSpPr txBox="1"/>
          <p:nvPr/>
        </p:nvSpPr>
        <p:spPr>
          <a:xfrm>
            <a:off x="3482128" y="3634703"/>
            <a:ext cx="2178234" cy="162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Chat Bot</a:t>
            </a:r>
          </a:p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AI-Generated User Recommendations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2A126-1909-E7D7-0B2F-07BC4E835ACF}"/>
              </a:ext>
            </a:extLst>
          </p:cNvPr>
          <p:cNvSpPr txBox="1"/>
          <p:nvPr/>
        </p:nvSpPr>
        <p:spPr>
          <a:xfrm>
            <a:off x="5461000" y="5429919"/>
            <a:ext cx="35824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IP Technology | 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644D3-4464-E2A8-EAD3-E6C59B82B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90049A-85A8-B97F-0535-AE7B6126349E}"/>
              </a:ext>
            </a:extLst>
          </p:cNvPr>
          <p:cNvSpPr/>
          <p:nvPr/>
        </p:nvSpPr>
        <p:spPr>
          <a:xfrm>
            <a:off x="588384" y="744967"/>
            <a:ext cx="563281" cy="394335"/>
          </a:xfrm>
          <a:prstGeom prst="rect">
            <a:avLst/>
          </a:prstGeom>
          <a:solidFill>
            <a:srgbClr val="14CA92"/>
          </a:solidFill>
          <a:ln>
            <a:solidFill>
              <a:srgbClr val="14C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C898F3-130C-733F-93C2-57477374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64" y="1720686"/>
            <a:ext cx="2048902" cy="1816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28A89-12E1-B98A-6E3B-86010E1D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12" y="1544530"/>
            <a:ext cx="3797121" cy="2526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2E7DF-EDDE-3140-A1AF-8194A5C97387}"/>
              </a:ext>
            </a:extLst>
          </p:cNvPr>
          <p:cNvSpPr txBox="1"/>
          <p:nvPr/>
        </p:nvSpPr>
        <p:spPr>
          <a:xfrm>
            <a:off x="1526516" y="637294"/>
            <a:ext cx="78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 AI-</a:t>
            </a:r>
            <a:r>
              <a:rPr lang="en-US" sz="2400" b="1" i="1" dirty="0">
                <a:solidFill>
                  <a:schemeClr val="bg2"/>
                </a:solidFill>
              </a:rPr>
              <a:t>Generated </a:t>
            </a:r>
            <a:r>
              <a:rPr lang="en-US" sz="2400" b="1" dirty="0">
                <a:solidFill>
                  <a:schemeClr val="bg2"/>
                </a:solidFill>
              </a:rPr>
              <a:t>Modifications Done for YOU…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A812D-9E87-A6CE-302C-69985C6C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911" y="173237"/>
            <a:ext cx="972034" cy="386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B4CB8A-6726-BE82-DBEE-9614B0A0E574}"/>
              </a:ext>
            </a:extLst>
          </p:cNvPr>
          <p:cNvSpPr txBox="1"/>
          <p:nvPr/>
        </p:nvSpPr>
        <p:spPr>
          <a:xfrm>
            <a:off x="764782" y="4370287"/>
            <a:ext cx="238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i.e. Keto/Low Carb</a:t>
            </a:r>
          </a:p>
          <a:p>
            <a:r>
              <a:rPr lang="en-US" sz="1600" dirty="0"/>
              <a:t>….No Bun / No Starch </a:t>
            </a:r>
          </a:p>
        </p:txBody>
      </p:sp>
      <p:pic>
        <p:nvPicPr>
          <p:cNvPr id="14" name="Graphic 13" descr="Line arrow Straight">
            <a:extLst>
              <a:ext uri="{FF2B5EF4-FFF2-40B4-BE49-F238E27FC236}">
                <a16:creationId xmlns:a16="http://schemas.microsoft.com/office/drawing/2014/main" id="{8E6C6DA6-B343-89A3-66A8-5610FDD17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1551" y="2279587"/>
            <a:ext cx="1590060" cy="914400"/>
          </a:xfrm>
          <a:prstGeom prst="rect">
            <a:avLst/>
          </a:prstGeom>
        </p:spPr>
      </p:pic>
      <p:pic>
        <p:nvPicPr>
          <p:cNvPr id="16" name="Graphic 15" descr="Line arrow Straight">
            <a:extLst>
              <a:ext uri="{FF2B5EF4-FFF2-40B4-BE49-F238E27FC236}">
                <a16:creationId xmlns:a16="http://schemas.microsoft.com/office/drawing/2014/main" id="{197CE72C-5023-9D4E-8E6D-8D3DF1F1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936020" y="4304892"/>
            <a:ext cx="376225" cy="741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E886E6-2506-F162-45B1-69B1398D3CA4}"/>
              </a:ext>
            </a:extLst>
          </p:cNvPr>
          <p:cNvSpPr txBox="1"/>
          <p:nvPr/>
        </p:nvSpPr>
        <p:spPr>
          <a:xfrm>
            <a:off x="3352008" y="4380427"/>
            <a:ext cx="1721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Lettuce Wrap</a:t>
            </a:r>
          </a:p>
          <a:p>
            <a:r>
              <a:rPr lang="en-US" sz="1600" dirty="0"/>
              <a:t>Double Veggies</a:t>
            </a:r>
          </a:p>
        </p:txBody>
      </p:sp>
      <p:pic>
        <p:nvPicPr>
          <p:cNvPr id="19" name="Graphic 18" descr="Fork and knife">
            <a:extLst>
              <a:ext uri="{FF2B5EF4-FFF2-40B4-BE49-F238E27FC236}">
                <a16:creationId xmlns:a16="http://schemas.microsoft.com/office/drawing/2014/main" id="{121AE231-75BC-FFA0-1E30-4DDD9285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2514" y="4487914"/>
            <a:ext cx="457200" cy="457200"/>
          </a:xfrm>
          <a:prstGeom prst="rect">
            <a:avLst/>
          </a:prstGeom>
        </p:spPr>
      </p:pic>
      <p:pic>
        <p:nvPicPr>
          <p:cNvPr id="21" name="Graphic 20" descr="Smiling face with no fill">
            <a:extLst>
              <a:ext uri="{FF2B5EF4-FFF2-40B4-BE49-F238E27FC236}">
                <a16:creationId xmlns:a16="http://schemas.microsoft.com/office/drawing/2014/main" id="{D82DBDE6-3694-7AAC-F5DC-5270AC48E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7009" y="3931661"/>
            <a:ext cx="528210" cy="5282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50876-7172-65FA-DAAE-826427219204}"/>
              </a:ext>
            </a:extLst>
          </p:cNvPr>
          <p:cNvSpPr txBox="1"/>
          <p:nvPr/>
        </p:nvSpPr>
        <p:spPr>
          <a:xfrm>
            <a:off x="4745821" y="4350958"/>
            <a:ext cx="5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=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4338F-2582-E1BD-B527-11145B8DDB56}"/>
              </a:ext>
            </a:extLst>
          </p:cNvPr>
          <p:cNvSpPr/>
          <p:nvPr/>
        </p:nvSpPr>
        <p:spPr>
          <a:xfrm>
            <a:off x="888773" y="663264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8646A-2C67-EC8C-B0F7-E6F7B88A292C}"/>
              </a:ext>
            </a:extLst>
          </p:cNvPr>
          <p:cNvGrpSpPr/>
          <p:nvPr/>
        </p:nvGrpSpPr>
        <p:grpSpPr>
          <a:xfrm>
            <a:off x="5350200" y="3880953"/>
            <a:ext cx="2261492" cy="1228018"/>
            <a:chOff x="5549899" y="3744023"/>
            <a:chExt cx="2777067" cy="15663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08210D-51E9-D545-57AF-283F35798BC5}"/>
                </a:ext>
              </a:extLst>
            </p:cNvPr>
            <p:cNvSpPr/>
            <p:nvPr/>
          </p:nvSpPr>
          <p:spPr>
            <a:xfrm>
              <a:off x="5638800" y="3744023"/>
              <a:ext cx="2599267" cy="1566333"/>
            </a:xfrm>
            <a:prstGeom prst="rect">
              <a:avLst/>
            </a:prstGeom>
            <a:solidFill>
              <a:srgbClr val="159B75"/>
            </a:solidFill>
            <a:ln>
              <a:solidFill>
                <a:srgbClr val="159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72F403-81BA-8374-1B3C-610D1D471234}"/>
                </a:ext>
              </a:extLst>
            </p:cNvPr>
            <p:cNvSpPr txBox="1"/>
            <p:nvPr/>
          </p:nvSpPr>
          <p:spPr>
            <a:xfrm>
              <a:off x="5549899" y="3855246"/>
              <a:ext cx="2777067" cy="12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MORE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OPTIONS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02AC0D-2D7E-759F-12CC-5A418C343C45}"/>
              </a:ext>
            </a:extLst>
          </p:cNvPr>
          <p:cNvSpPr txBox="1"/>
          <p:nvPr/>
        </p:nvSpPr>
        <p:spPr>
          <a:xfrm>
            <a:off x="4893733" y="5452133"/>
            <a:ext cx="41757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Technology Feature # 1 | Private &amp; Confidential  | lucie@guiltlesstogo.com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6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54C487E-E374-16A6-98DA-1BF3CC652EF0}"/>
              </a:ext>
            </a:extLst>
          </p:cNvPr>
          <p:cNvSpPr txBox="1"/>
          <p:nvPr/>
        </p:nvSpPr>
        <p:spPr>
          <a:xfrm>
            <a:off x="1455261" y="375987"/>
            <a:ext cx="6339929" cy="86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AI-</a:t>
            </a:r>
            <a:r>
              <a:rPr lang="en-US" sz="2400" b="1" i="1" dirty="0">
                <a:solidFill>
                  <a:schemeClr val="bg2"/>
                </a:solidFill>
              </a:rPr>
              <a:t>Generated</a:t>
            </a:r>
            <a:r>
              <a:rPr lang="en-US" sz="2400" b="1" dirty="0">
                <a:solidFill>
                  <a:schemeClr val="bg2"/>
                </a:solidFill>
              </a:rPr>
              <a:t> User Recommendations…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</a:rPr>
              <a:t>1-Click QR Code Checkouts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B6A0477-5BBC-A59F-DB85-86B85415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11" y="208289"/>
            <a:ext cx="972034" cy="3860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6F315A-43E4-E63A-76B5-AE6FD90CCD88}"/>
              </a:ext>
            </a:extLst>
          </p:cNvPr>
          <p:cNvGrpSpPr/>
          <p:nvPr/>
        </p:nvGrpSpPr>
        <p:grpSpPr>
          <a:xfrm>
            <a:off x="3587134" y="1525176"/>
            <a:ext cx="2520368" cy="3881234"/>
            <a:chOff x="2946431" y="1470097"/>
            <a:chExt cx="2520368" cy="388123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70727-A88D-4F8B-E4F5-843349ED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5596" y="2248631"/>
              <a:ext cx="1424805" cy="31027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177F31-8455-5587-8A57-EF226F18391C}"/>
                </a:ext>
              </a:extLst>
            </p:cNvPr>
            <p:cNvSpPr txBox="1"/>
            <p:nvPr/>
          </p:nvSpPr>
          <p:spPr>
            <a:xfrm>
              <a:off x="2946431" y="1470097"/>
              <a:ext cx="2520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2"/>
                  </a:solidFill>
                </a:rPr>
                <a:t>Recipes &amp; </a:t>
              </a:r>
            </a:p>
            <a:p>
              <a:pPr algn="ctr"/>
              <a:r>
                <a:rPr lang="en-US" sz="1600" b="1" dirty="0">
                  <a:solidFill>
                    <a:schemeClr val="bg2"/>
                  </a:solidFill>
                </a:rPr>
                <a:t> Grocery Lists</a:t>
              </a:r>
            </a:p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(Order Nearby Groceries)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6ECD24B-7C34-E2BC-91AC-32A5B9594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804" y="3299313"/>
              <a:ext cx="367286" cy="4135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8BA9DC-814D-7EBF-C17E-DDF5249F5A3B}"/>
              </a:ext>
            </a:extLst>
          </p:cNvPr>
          <p:cNvSpPr/>
          <p:nvPr/>
        </p:nvSpPr>
        <p:spPr>
          <a:xfrm>
            <a:off x="842963" y="419625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20BA-2C66-4AB9-8C9D-53788B961F8F}"/>
              </a:ext>
            </a:extLst>
          </p:cNvPr>
          <p:cNvSpPr txBox="1"/>
          <p:nvPr/>
        </p:nvSpPr>
        <p:spPr>
          <a:xfrm>
            <a:off x="5088467" y="5456469"/>
            <a:ext cx="40555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Technology Feature # 2 | Private &amp; Confidential  | lucie@guiltlesstogo.com</a:t>
            </a:r>
            <a:endParaRPr lang="en-US" sz="9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B4B9FB-71B6-7BEC-95CF-C1938F0BDB53}"/>
              </a:ext>
            </a:extLst>
          </p:cNvPr>
          <p:cNvGrpSpPr/>
          <p:nvPr/>
        </p:nvGrpSpPr>
        <p:grpSpPr>
          <a:xfrm>
            <a:off x="6822307" y="1578597"/>
            <a:ext cx="1402142" cy="3632359"/>
            <a:chOff x="828880" y="1459908"/>
            <a:chExt cx="1402142" cy="3632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7DF111-018B-ED28-2DED-969738E58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80" y="2254801"/>
              <a:ext cx="1400999" cy="28374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F41519-9134-9085-1D1B-F8388B592B5F}"/>
                </a:ext>
              </a:extLst>
            </p:cNvPr>
            <p:cNvSpPr txBox="1"/>
            <p:nvPr/>
          </p:nvSpPr>
          <p:spPr>
            <a:xfrm>
              <a:off x="830023" y="1459908"/>
              <a:ext cx="14009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Guiltless</a:t>
              </a:r>
            </a:p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Macro Calorie</a:t>
              </a:r>
            </a:p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Counter</a:t>
              </a:r>
            </a:p>
          </p:txBody>
        </p:sp>
      </p:grp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6D04C16A-6C6F-3BD4-4FE6-94CD25041E7F}"/>
              </a:ext>
            </a:extLst>
          </p:cNvPr>
          <p:cNvSpPr/>
          <p:nvPr/>
        </p:nvSpPr>
        <p:spPr>
          <a:xfrm>
            <a:off x="5956641" y="3348993"/>
            <a:ext cx="400550" cy="191013"/>
          </a:xfrm>
          <a:prstGeom prst="leftRightArrow">
            <a:avLst/>
          </a:prstGeom>
          <a:solidFill>
            <a:srgbClr val="14CA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ED20F-DC2C-DD19-41F3-055BBA4AE20C}"/>
              </a:ext>
            </a:extLst>
          </p:cNvPr>
          <p:cNvSpPr txBox="1"/>
          <p:nvPr/>
        </p:nvSpPr>
        <p:spPr>
          <a:xfrm>
            <a:off x="5842617" y="2985093"/>
            <a:ext cx="82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Sync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D5F9AE-897F-796E-5798-89C0FEEC7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11" y="882331"/>
            <a:ext cx="295545" cy="3327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5977F3-9B7D-BC7C-D21F-C639A2835C64}"/>
              </a:ext>
            </a:extLst>
          </p:cNvPr>
          <p:cNvGrpSpPr/>
          <p:nvPr/>
        </p:nvGrpSpPr>
        <p:grpSpPr>
          <a:xfrm>
            <a:off x="542391" y="1686187"/>
            <a:ext cx="3396307" cy="3455864"/>
            <a:chOff x="5389979" y="1586156"/>
            <a:chExt cx="3396307" cy="34558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10971F-4228-DD01-1A70-9AF6C7B86E19}"/>
                </a:ext>
              </a:extLst>
            </p:cNvPr>
            <p:cNvSpPr txBox="1"/>
            <p:nvPr/>
          </p:nvSpPr>
          <p:spPr>
            <a:xfrm>
              <a:off x="5389979" y="1586156"/>
              <a:ext cx="3396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2"/>
                  </a:solidFill>
                </a:rPr>
                <a:t>On-Demand Meals/Meal Plans</a:t>
              </a:r>
            </a:p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(Order Nearby Restaurants)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8F593A-78F0-37B8-3D9B-D4F2319B7A6B}"/>
                </a:ext>
              </a:extLst>
            </p:cNvPr>
            <p:cNvGrpSpPr/>
            <p:nvPr/>
          </p:nvGrpSpPr>
          <p:grpSpPr>
            <a:xfrm>
              <a:off x="5719350" y="2198572"/>
              <a:ext cx="2715372" cy="2843448"/>
              <a:chOff x="5719350" y="2198572"/>
              <a:chExt cx="2715372" cy="284344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BF3BD-05A8-7543-2A12-A55627CDC0A0}"/>
                  </a:ext>
                </a:extLst>
              </p:cNvPr>
              <p:cNvSpPr txBox="1"/>
              <p:nvPr/>
            </p:nvSpPr>
            <p:spPr>
              <a:xfrm>
                <a:off x="5768282" y="4703466"/>
                <a:ext cx="24449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solidFill>
                      <a:schemeClr val="bg2"/>
                    </a:solidFill>
                  </a:rPr>
                  <a:t>By Diet Type &amp; Calories</a:t>
                </a:r>
                <a:r>
                  <a:rPr lang="en-US" sz="1600" b="1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E5D8A2-7266-D332-DB1B-D0E0CB6C2343}"/>
                  </a:ext>
                </a:extLst>
              </p:cNvPr>
              <p:cNvGrpSpPr/>
              <p:nvPr/>
            </p:nvGrpSpPr>
            <p:grpSpPr>
              <a:xfrm>
                <a:off x="5719350" y="2198572"/>
                <a:ext cx="2715372" cy="2504894"/>
                <a:chOff x="2058858" y="1451310"/>
                <a:chExt cx="4418142" cy="390809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F36E36CA-11A9-DAC1-207E-9127F91C79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8858" y="1451310"/>
                  <a:ext cx="4418142" cy="390809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1B8769D1-1735-5316-05E3-BD09EF128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4395" y="177790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FADDC6A0-F961-838B-5291-B85A80FFC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5225" y="1775949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07C4F8C-BE31-0DF6-CA33-C01BFD818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6055" y="179959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00BA34D-326B-98B8-7C59-8C585E51E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3565" y="177790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FE8CA763-6FF1-46B4-636D-2DDE390708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52172" y="351181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5E09144-0614-2F7B-EE95-5E22B0745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57386" y="351181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67993B72-02F0-780E-48D9-5E1CA8D251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2600" y="3447788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5136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9118D-BD82-C272-0750-6039E8BC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413" y="1501735"/>
            <a:ext cx="2023007" cy="1570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97E43-7614-2F03-1593-D8250F6E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78" y="3396117"/>
            <a:ext cx="2805009" cy="157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552E8-D6DB-3819-0569-899F31A93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29" y="1508040"/>
            <a:ext cx="2607499" cy="156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D9D4D-8E7D-0462-6496-659051C36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44" y="1501735"/>
            <a:ext cx="2097106" cy="15708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3A8641-2D34-EFBD-5BD2-45637F0A754D}"/>
              </a:ext>
            </a:extLst>
          </p:cNvPr>
          <p:cNvSpPr txBox="1"/>
          <p:nvPr/>
        </p:nvSpPr>
        <p:spPr>
          <a:xfrm>
            <a:off x="1270496" y="401338"/>
            <a:ext cx="629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bg2"/>
                </a:solidFill>
              </a:rPr>
              <a:t>Eating Healthy is Hard…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C5D42A-84F5-D23A-C547-C63DA4E6180F}"/>
              </a:ext>
            </a:extLst>
          </p:cNvPr>
          <p:cNvSpPr/>
          <p:nvPr/>
        </p:nvSpPr>
        <p:spPr>
          <a:xfrm>
            <a:off x="667123" y="487776"/>
            <a:ext cx="592842" cy="3943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49738-ECD6-5D63-07A1-D48207280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911" y="208289"/>
            <a:ext cx="972034" cy="386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6A9714-801A-47D2-1B34-8F96200F6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372" y="3402423"/>
            <a:ext cx="2793750" cy="1564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E1579-BF5D-442E-B5DB-F695D5E97C92}"/>
              </a:ext>
            </a:extLst>
          </p:cNvPr>
          <p:cNvSpPr txBox="1"/>
          <p:nvPr/>
        </p:nvSpPr>
        <p:spPr>
          <a:xfrm>
            <a:off x="5450590" y="545998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09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D5DEF-223D-A072-7136-85210982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59" y="3358285"/>
            <a:ext cx="6789960" cy="1888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CB22F-E87D-4245-8C7C-CDD9F6370E53}"/>
              </a:ext>
            </a:extLst>
          </p:cNvPr>
          <p:cNvSpPr txBox="1"/>
          <p:nvPr/>
        </p:nvSpPr>
        <p:spPr>
          <a:xfrm>
            <a:off x="1355128" y="513711"/>
            <a:ext cx="698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Guiltless Health Rx: AI-</a:t>
            </a:r>
            <a:r>
              <a:rPr lang="en-US" sz="2400" b="1" i="1" dirty="0">
                <a:solidFill>
                  <a:schemeClr val="bg2"/>
                </a:solidFill>
              </a:rPr>
              <a:t>Prescribed</a:t>
            </a:r>
            <a:r>
              <a:rPr lang="en-US" sz="2400" b="1" dirty="0">
                <a:solidFill>
                  <a:schemeClr val="bg2"/>
                </a:solidFill>
              </a:rPr>
              <a:t> Nutrition…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23249-6D14-AC71-70C4-893D1CC8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19" y="1543723"/>
            <a:ext cx="1599587" cy="1599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C716C-2916-1128-1C68-8766BBB69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704" y="1493856"/>
            <a:ext cx="1796314" cy="1725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474967-47C5-B038-ADE0-64E318CC1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355" y="181993"/>
            <a:ext cx="835129" cy="331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7A736C-8485-E70A-2E2D-276ACA5C5ED1}"/>
              </a:ext>
            </a:extLst>
          </p:cNvPr>
          <p:cNvSpPr/>
          <p:nvPr/>
        </p:nvSpPr>
        <p:spPr>
          <a:xfrm>
            <a:off x="816112" y="547375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EEAE1-9802-E570-38EA-120F67AB68A1}"/>
              </a:ext>
            </a:extLst>
          </p:cNvPr>
          <p:cNvSpPr txBox="1"/>
          <p:nvPr/>
        </p:nvSpPr>
        <p:spPr>
          <a:xfrm>
            <a:off x="5139268" y="5475441"/>
            <a:ext cx="41003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Technology Feature # 3 | Private &amp; Confidential  | lucie@guiltlesstogo.com</a:t>
            </a:r>
            <a:endParaRPr lang="en-US" sz="9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13AEC-4F08-A71D-EDD8-B65265513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578" y="1543722"/>
            <a:ext cx="1599587" cy="15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270" y="1543050"/>
            <a:ext cx="3214152" cy="10402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270" y="3766185"/>
            <a:ext cx="3147179" cy="171307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95" y="680085"/>
            <a:ext cx="3874413" cy="432455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67" y="723305"/>
            <a:ext cx="4286250" cy="42862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917" y="1642542"/>
            <a:ext cx="1267212" cy="99869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621" y="2840393"/>
            <a:ext cx="1268551" cy="1122819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4770" y="4043574"/>
            <a:ext cx="1270784" cy="1183094"/>
          </a:xfrm>
          <a:prstGeom prst="rect">
            <a:avLst/>
          </a:prstGeom>
        </p:spPr>
      </p:pic>
      <p:sp>
        <p:nvSpPr>
          <p:cNvPr id="14" name="Object 13"/>
          <p:cNvSpPr txBox="1"/>
          <p:nvPr/>
        </p:nvSpPr>
        <p:spPr>
          <a:xfrm>
            <a:off x="4875272" y="608756"/>
            <a:ext cx="3537406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Who Will Use It…</a:t>
            </a:r>
            <a:endParaRPr lang="en-US" sz="1600" b="1" dirty="0">
              <a:latin typeface="+mj-lt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5795010" y="1705680"/>
            <a:ext cx="2802672" cy="10236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People who don't want to go out or cook and want  convenience for ordering healthy easier</a:t>
            </a:r>
            <a:endParaRPr lang="en-US" sz="1600" dirty="0"/>
          </a:p>
        </p:txBody>
      </p:sp>
      <p:sp>
        <p:nvSpPr>
          <p:cNvPr id="17" name="Object 16"/>
          <p:cNvSpPr txBox="1"/>
          <p:nvPr/>
        </p:nvSpPr>
        <p:spPr>
          <a:xfrm>
            <a:off x="5828496" y="4376825"/>
            <a:ext cx="2735699" cy="12287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B2B services, healthcare, &amp; partnerships focused on healthy niche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2B585-BF59-BD7F-CCCE-F2A86F26D20E}"/>
              </a:ext>
            </a:extLst>
          </p:cNvPr>
          <p:cNvSpPr txBox="1"/>
          <p:nvPr/>
        </p:nvSpPr>
        <p:spPr>
          <a:xfrm>
            <a:off x="5321571" y="5444202"/>
            <a:ext cx="39070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Customer Personas | 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5219D713-B078-5CFC-CF3E-858BD95D5CB2}"/>
              </a:ext>
            </a:extLst>
          </p:cNvPr>
          <p:cNvSpPr/>
          <p:nvPr/>
        </p:nvSpPr>
        <p:spPr>
          <a:xfrm>
            <a:off x="4875272" y="441766"/>
            <a:ext cx="1197398" cy="91619"/>
          </a:xfrm>
          <a:prstGeom prst="flowChartTerminator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47A72-8F7E-4A3F-C352-881F61CA8623}"/>
              </a:ext>
            </a:extLst>
          </p:cNvPr>
          <p:cNvSpPr txBox="1"/>
          <p:nvPr/>
        </p:nvSpPr>
        <p:spPr>
          <a:xfrm>
            <a:off x="4875272" y="1046864"/>
            <a:ext cx="1982225" cy="338554"/>
          </a:xfrm>
          <a:prstGeom prst="rect">
            <a:avLst/>
          </a:prstGeom>
          <a:solidFill>
            <a:srgbClr val="159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Customer Persona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94F84-E125-B8B1-E5C0-82D21B5CE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  <p:sp>
        <p:nvSpPr>
          <p:cNvPr id="3" name="Object 16">
            <a:extLst>
              <a:ext uri="{FF2B5EF4-FFF2-40B4-BE49-F238E27FC236}">
                <a16:creationId xmlns:a16="http://schemas.microsoft.com/office/drawing/2014/main" id="{3C816EA8-C853-CAFC-5AA8-203DB298DB24}"/>
              </a:ext>
            </a:extLst>
          </p:cNvPr>
          <p:cNvSpPr txBox="1"/>
          <p:nvPr/>
        </p:nvSpPr>
        <p:spPr>
          <a:xfrm>
            <a:off x="5861983" y="3050805"/>
            <a:ext cx="2735699" cy="12287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Health-conscious: Diet-type, ingredient, allergy, calorie conscious people &amp; fitness enthusiast 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0" y="1636991"/>
            <a:ext cx="2405926" cy="281035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691" y="1552515"/>
            <a:ext cx="2286000" cy="318200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996" y="1682969"/>
            <a:ext cx="2573611" cy="3282549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472599" y="621328"/>
            <a:ext cx="4894333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futura-pt" pitchFamily="34" charset="-120"/>
              </a:rPr>
              <a:t>Go-To-Market Strategy…</a:t>
            </a:r>
            <a:endParaRPr lang="en-US" sz="20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83381" y="3324244"/>
            <a:ext cx="2201526" cy="15417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marketing: </a:t>
            </a: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SEO &amp; Social Media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Paid/Organic Ads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FB, IG, &amp; TikTok</a:t>
            </a:r>
            <a:endParaRPr lang="en-US" sz="2000" dirty="0"/>
          </a:p>
        </p:txBody>
      </p:sp>
      <p:sp>
        <p:nvSpPr>
          <p:cNvPr id="10" name="Object 9"/>
          <p:cNvSpPr txBox="1"/>
          <p:nvPr/>
        </p:nvSpPr>
        <p:spPr>
          <a:xfrm>
            <a:off x="3410849" y="3319175"/>
            <a:ext cx="2435685" cy="1854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Influencer Strategy</a:t>
            </a: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Health, wellness, </a:t>
            </a: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weight-loss, fitness, nutrition space  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6258013" y="3324244"/>
            <a:ext cx="2460045" cy="16802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Partnership Strategy:</a:t>
            </a: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Gyms, Trainers, Coaches, Dietitians, Corporate, Healthcare, Doctors, etc.</a:t>
            </a:r>
            <a:endParaRPr lang="en-US" dirty="0"/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CC0A6E6B-A6FF-FED0-B867-B4EE1D2DB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83" y="402371"/>
            <a:ext cx="3749040" cy="805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EB7C6-3CC2-9F6E-572F-B798AECE443B}"/>
              </a:ext>
            </a:extLst>
          </p:cNvPr>
          <p:cNvSpPr txBox="1"/>
          <p:nvPr/>
        </p:nvSpPr>
        <p:spPr>
          <a:xfrm>
            <a:off x="5545666" y="5446564"/>
            <a:ext cx="3598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Go-To-Market | 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70EA9-47DB-9B0A-AC54-5FC2E2107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7" y="329019"/>
            <a:ext cx="5103227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24" y="1460092"/>
            <a:ext cx="2286000" cy="317959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00" y="1537672"/>
            <a:ext cx="2279928" cy="343962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616" y="1536954"/>
            <a:ext cx="2279928" cy="3440344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434968" y="534760"/>
            <a:ext cx="3868787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Future Growth Plans…</a:t>
            </a:r>
            <a:endParaRPr lang="en-US" b="1" dirty="0">
              <a:latin typeface="+mj-lt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940296" y="2950547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B2C Product #1:</a:t>
            </a:r>
            <a:endParaRPr lang="en-US" sz="2400" dirty="0"/>
          </a:p>
        </p:txBody>
      </p:sp>
      <p:sp>
        <p:nvSpPr>
          <p:cNvPr id="10" name="Object 9"/>
          <p:cNvSpPr txBox="1"/>
          <p:nvPr/>
        </p:nvSpPr>
        <p:spPr>
          <a:xfrm>
            <a:off x="888400" y="3301123"/>
            <a:ext cx="1926416" cy="319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"Guiltless To Go"</a:t>
            </a:r>
            <a:endParaRPr lang="en-US" sz="2800" dirty="0"/>
          </a:p>
        </p:txBody>
      </p:sp>
      <p:sp>
        <p:nvSpPr>
          <p:cNvPr id="11" name="Object 10"/>
          <p:cNvSpPr txBox="1"/>
          <p:nvPr/>
        </p:nvSpPr>
        <p:spPr>
          <a:xfrm>
            <a:off x="830058" y="3678806"/>
            <a:ext cx="2026057" cy="15014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3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Ordering App 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Grocery retailers &amp; restaurants by diet types, ingredients, allergies, &amp; calories</a:t>
            </a:r>
            <a:endParaRPr lang="en-US" sz="1600" dirty="0"/>
          </a:p>
        </p:txBody>
      </p:sp>
      <p:sp>
        <p:nvSpPr>
          <p:cNvPr id="12" name="Object 11"/>
          <p:cNvSpPr txBox="1"/>
          <p:nvPr/>
        </p:nvSpPr>
        <p:spPr>
          <a:xfrm>
            <a:off x="3488535" y="2967190"/>
            <a:ext cx="2031152" cy="1139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B2B2C Product #2:</a:t>
            </a:r>
            <a:endParaRPr lang="en-US" sz="2400" dirty="0"/>
          </a:p>
        </p:txBody>
      </p:sp>
      <p:sp>
        <p:nvSpPr>
          <p:cNvPr id="13" name="Object 12"/>
          <p:cNvSpPr txBox="1"/>
          <p:nvPr/>
        </p:nvSpPr>
        <p:spPr>
          <a:xfrm>
            <a:off x="3389641" y="3275251"/>
            <a:ext cx="2130046" cy="3335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"Guiltless Health Rx"</a:t>
            </a:r>
            <a:endParaRPr lang="en-US" sz="2800" dirty="0"/>
          </a:p>
        </p:txBody>
      </p:sp>
      <p:sp>
        <p:nvSpPr>
          <p:cNvPr id="14" name="Object 13"/>
          <p:cNvSpPr txBox="1"/>
          <p:nvPr/>
        </p:nvSpPr>
        <p:spPr>
          <a:xfrm>
            <a:off x="3332733" y="3678807"/>
            <a:ext cx="2274481" cy="12801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3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Healthcare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‘Food as Medicine’ platform for prescribed nutrition for doctors, Medicare, insurance, etc.</a:t>
            </a:r>
            <a:endParaRPr lang="en-US" sz="2400" dirty="0"/>
          </a:p>
        </p:txBody>
      </p:sp>
      <p:sp>
        <p:nvSpPr>
          <p:cNvPr id="15" name="Object 14"/>
          <p:cNvSpPr txBox="1"/>
          <p:nvPr/>
        </p:nvSpPr>
        <p:spPr>
          <a:xfrm>
            <a:off x="6286500" y="2947011"/>
            <a:ext cx="1863001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B2B Product #3:</a:t>
            </a:r>
            <a:endParaRPr lang="en-US" sz="2400" dirty="0"/>
          </a:p>
        </p:txBody>
      </p:sp>
      <p:sp>
        <p:nvSpPr>
          <p:cNvPr id="16" name="Object 15"/>
          <p:cNvSpPr txBox="1"/>
          <p:nvPr/>
        </p:nvSpPr>
        <p:spPr>
          <a:xfrm>
            <a:off x="5983606" y="3275251"/>
            <a:ext cx="2425838" cy="2813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"Guiltless Merchants"</a:t>
            </a:r>
            <a:endParaRPr lang="en-US" sz="2800" dirty="0"/>
          </a:p>
        </p:txBody>
      </p:sp>
      <p:sp>
        <p:nvSpPr>
          <p:cNvPr id="17" name="Object 16"/>
          <p:cNvSpPr txBox="1"/>
          <p:nvPr/>
        </p:nvSpPr>
        <p:spPr>
          <a:xfrm>
            <a:off x="5972518" y="3654070"/>
            <a:ext cx="2566659" cy="1574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spcAft>
                <a:spcPts val="3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Merchant services</a:t>
            </a:r>
          </a:p>
          <a:p>
            <a:pPr algn="ctr">
              <a:buNone/>
            </a:pPr>
            <a:r>
              <a:rPr lang="en-US" sz="1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Ads for CPG brands &amp; restaurants, AI Plugins, NFT food verse, White labeling, SaaS etc.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B456E-F689-C29B-5D07-C611F84DC567}"/>
              </a:ext>
            </a:extLst>
          </p:cNvPr>
          <p:cNvSpPr txBox="1"/>
          <p:nvPr/>
        </p:nvSpPr>
        <p:spPr>
          <a:xfrm>
            <a:off x="5203213" y="5435713"/>
            <a:ext cx="38402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Future Growth Plans | 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2ED4DD-4716-E4BF-CC7D-6182B4CE0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16"/>
            <a:ext cx="9151386" cy="5719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5" y="1978212"/>
            <a:ext cx="1930849" cy="242627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002" y="1918344"/>
            <a:ext cx="2037841" cy="273231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60" y="1918344"/>
            <a:ext cx="2031920" cy="2423150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314448" y="777240"/>
            <a:ext cx="7482419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futura-pt" pitchFamily="34" charset="-122"/>
                <a:cs typeface="futura-pt" pitchFamily="34" charset="-120"/>
              </a:rPr>
              <a:t>Underlying Magic IP - Patentable Technology</a:t>
            </a:r>
            <a:endParaRPr lang="en-US" dirty="0">
              <a:latin typeface="+mj-lt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88667" y="3561318"/>
            <a:ext cx="1930849" cy="1223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Guilt-Less AI  </a:t>
            </a:r>
          </a:p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Filter Converter</a:t>
            </a:r>
            <a:endParaRPr lang="en-US" sz="2000" dirty="0"/>
          </a:p>
        </p:txBody>
      </p:sp>
      <p:sp>
        <p:nvSpPr>
          <p:cNvPr id="10" name="Object 9"/>
          <p:cNvSpPr txBox="1"/>
          <p:nvPr/>
        </p:nvSpPr>
        <p:spPr>
          <a:xfrm>
            <a:off x="6201644" y="3634703"/>
            <a:ext cx="2290424" cy="15619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1-Click QR Code Checkouts</a:t>
            </a:r>
          </a:p>
        </p:txBody>
      </p:sp>
      <p:sp>
        <p:nvSpPr>
          <p:cNvPr id="11" name="Object 10"/>
          <p:cNvSpPr txBox="1"/>
          <p:nvPr/>
        </p:nvSpPr>
        <p:spPr>
          <a:xfrm>
            <a:off x="3482128" y="3634703"/>
            <a:ext cx="2178234" cy="1621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Chat Bot</a:t>
            </a:r>
          </a:p>
          <a:p>
            <a:pPr algn="ctr">
              <a:buNone/>
            </a:pPr>
            <a:r>
              <a:rPr lang="en-US" sz="2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Generated User Recommendations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2A126-1909-E7D7-0B2F-07BC4E835ACF}"/>
              </a:ext>
            </a:extLst>
          </p:cNvPr>
          <p:cNvSpPr txBox="1"/>
          <p:nvPr/>
        </p:nvSpPr>
        <p:spPr>
          <a:xfrm>
            <a:off x="5461000" y="542991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644D3-4464-E2A8-EAD3-E6C59B82B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90049A-85A8-B97F-0535-AE7B6126349E}"/>
              </a:ext>
            </a:extLst>
          </p:cNvPr>
          <p:cNvSpPr/>
          <p:nvPr/>
        </p:nvSpPr>
        <p:spPr>
          <a:xfrm>
            <a:off x="588384" y="744967"/>
            <a:ext cx="563281" cy="394335"/>
          </a:xfrm>
          <a:prstGeom prst="rect">
            <a:avLst/>
          </a:prstGeom>
          <a:solidFill>
            <a:srgbClr val="14CA92"/>
          </a:solidFill>
          <a:ln>
            <a:solidFill>
              <a:srgbClr val="14C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54C487E-E374-16A6-98DA-1BF3CC652EF0}"/>
              </a:ext>
            </a:extLst>
          </p:cNvPr>
          <p:cNvSpPr txBox="1"/>
          <p:nvPr/>
        </p:nvSpPr>
        <p:spPr>
          <a:xfrm>
            <a:off x="1455261" y="375987"/>
            <a:ext cx="6339929" cy="86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AI-</a:t>
            </a:r>
            <a:r>
              <a:rPr lang="en-US" sz="2400" b="1" i="1" dirty="0">
                <a:solidFill>
                  <a:schemeClr val="bg2"/>
                </a:solidFill>
              </a:rPr>
              <a:t>Generated</a:t>
            </a:r>
            <a:r>
              <a:rPr lang="en-US" sz="2400" b="1" dirty="0">
                <a:solidFill>
                  <a:schemeClr val="bg2"/>
                </a:solidFill>
              </a:rPr>
              <a:t> User Recommendations…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</a:rPr>
              <a:t>1-Click QR Code Checkouts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B6A0477-5BBC-A59F-DB85-86B85415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11" y="208289"/>
            <a:ext cx="972034" cy="3860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6F315A-43E4-E63A-76B5-AE6FD90CCD88}"/>
              </a:ext>
            </a:extLst>
          </p:cNvPr>
          <p:cNvGrpSpPr/>
          <p:nvPr/>
        </p:nvGrpSpPr>
        <p:grpSpPr>
          <a:xfrm>
            <a:off x="3790684" y="1668876"/>
            <a:ext cx="1894881" cy="3737534"/>
            <a:chOff x="3149981" y="1613797"/>
            <a:chExt cx="1894881" cy="373753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70727-A88D-4F8B-E4F5-843349ED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5596" y="2248631"/>
              <a:ext cx="1424805" cy="31027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177F31-8455-5587-8A57-EF226F18391C}"/>
                </a:ext>
              </a:extLst>
            </p:cNvPr>
            <p:cNvSpPr txBox="1"/>
            <p:nvPr/>
          </p:nvSpPr>
          <p:spPr>
            <a:xfrm>
              <a:off x="3149981" y="1613797"/>
              <a:ext cx="1894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2"/>
                  </a:solidFill>
                </a:rPr>
                <a:t>Recipes &amp;  Grocery Lists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6ECD24B-7C34-E2BC-91AC-32A5B9594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804" y="3299313"/>
              <a:ext cx="367286" cy="4135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8BA9DC-814D-7EBF-C17E-DDF5249F5A3B}"/>
              </a:ext>
            </a:extLst>
          </p:cNvPr>
          <p:cNvSpPr/>
          <p:nvPr/>
        </p:nvSpPr>
        <p:spPr>
          <a:xfrm>
            <a:off x="842963" y="419625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20BA-2C66-4AB9-8C9D-53788B961F8F}"/>
              </a:ext>
            </a:extLst>
          </p:cNvPr>
          <p:cNvSpPr txBox="1"/>
          <p:nvPr/>
        </p:nvSpPr>
        <p:spPr>
          <a:xfrm>
            <a:off x="5088467" y="5456469"/>
            <a:ext cx="40555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Technology Feature # 3 | Private &amp; Confidential  | lucie@guiltlesstogo.com</a:t>
            </a:r>
            <a:endParaRPr lang="en-US" sz="9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B4B9FB-71B6-7BEC-95CF-C1938F0BDB53}"/>
              </a:ext>
            </a:extLst>
          </p:cNvPr>
          <p:cNvGrpSpPr/>
          <p:nvPr/>
        </p:nvGrpSpPr>
        <p:grpSpPr>
          <a:xfrm>
            <a:off x="6822307" y="1578597"/>
            <a:ext cx="1402142" cy="3632359"/>
            <a:chOff x="828880" y="1459908"/>
            <a:chExt cx="1402142" cy="3632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7DF111-018B-ED28-2DED-969738E58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80" y="2254801"/>
              <a:ext cx="1400999" cy="28374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F41519-9134-9085-1D1B-F8388B592B5F}"/>
                </a:ext>
              </a:extLst>
            </p:cNvPr>
            <p:cNvSpPr txBox="1"/>
            <p:nvPr/>
          </p:nvSpPr>
          <p:spPr>
            <a:xfrm>
              <a:off x="830023" y="1459908"/>
              <a:ext cx="14009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Guiltless</a:t>
              </a:r>
            </a:p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Macro Calorie</a:t>
              </a:r>
            </a:p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Counter</a:t>
              </a:r>
            </a:p>
          </p:txBody>
        </p:sp>
      </p:grp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6D04C16A-6C6F-3BD4-4FE6-94CD25041E7F}"/>
              </a:ext>
            </a:extLst>
          </p:cNvPr>
          <p:cNvSpPr/>
          <p:nvPr/>
        </p:nvSpPr>
        <p:spPr>
          <a:xfrm>
            <a:off x="5956641" y="3348993"/>
            <a:ext cx="400550" cy="191013"/>
          </a:xfrm>
          <a:prstGeom prst="leftRightArrow">
            <a:avLst/>
          </a:prstGeom>
          <a:solidFill>
            <a:srgbClr val="14CA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ED20F-DC2C-DD19-41F3-055BBA4AE20C}"/>
              </a:ext>
            </a:extLst>
          </p:cNvPr>
          <p:cNvSpPr txBox="1"/>
          <p:nvPr/>
        </p:nvSpPr>
        <p:spPr>
          <a:xfrm>
            <a:off x="5842617" y="2985093"/>
            <a:ext cx="82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Sync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D5F9AE-897F-796E-5798-89C0FEEC7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11" y="882331"/>
            <a:ext cx="295545" cy="3327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5977F3-9B7D-BC7C-D21F-C639A2835C64}"/>
              </a:ext>
            </a:extLst>
          </p:cNvPr>
          <p:cNvGrpSpPr/>
          <p:nvPr/>
        </p:nvGrpSpPr>
        <p:grpSpPr>
          <a:xfrm>
            <a:off x="720303" y="1733193"/>
            <a:ext cx="2911037" cy="3408858"/>
            <a:chOff x="5567891" y="1633162"/>
            <a:chExt cx="2911037" cy="34088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10971F-4228-DD01-1A70-9AF6C7B86E19}"/>
                </a:ext>
              </a:extLst>
            </p:cNvPr>
            <p:cNvSpPr txBox="1"/>
            <p:nvPr/>
          </p:nvSpPr>
          <p:spPr>
            <a:xfrm>
              <a:off x="5567891" y="1633162"/>
              <a:ext cx="2911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2"/>
                  </a:solidFill>
                </a:rPr>
                <a:t>On-Demand Meals </a:t>
              </a:r>
            </a:p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(Order Nearby Restaurants &amp; Retailers)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8F593A-78F0-37B8-3D9B-D4F2319B7A6B}"/>
                </a:ext>
              </a:extLst>
            </p:cNvPr>
            <p:cNvGrpSpPr/>
            <p:nvPr/>
          </p:nvGrpSpPr>
          <p:grpSpPr>
            <a:xfrm>
              <a:off x="5719350" y="2198572"/>
              <a:ext cx="2715372" cy="2843448"/>
              <a:chOff x="5719350" y="2198572"/>
              <a:chExt cx="2715372" cy="284344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BF3BD-05A8-7543-2A12-A55627CDC0A0}"/>
                  </a:ext>
                </a:extLst>
              </p:cNvPr>
              <p:cNvSpPr txBox="1"/>
              <p:nvPr/>
            </p:nvSpPr>
            <p:spPr>
              <a:xfrm>
                <a:off x="5768282" y="4703466"/>
                <a:ext cx="24449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solidFill>
                      <a:schemeClr val="bg2"/>
                    </a:solidFill>
                  </a:rPr>
                  <a:t>By Diet Type &amp; Calories</a:t>
                </a:r>
                <a:r>
                  <a:rPr lang="en-US" sz="1600" b="1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E5D8A2-7266-D332-DB1B-D0E0CB6C2343}"/>
                  </a:ext>
                </a:extLst>
              </p:cNvPr>
              <p:cNvGrpSpPr/>
              <p:nvPr/>
            </p:nvGrpSpPr>
            <p:grpSpPr>
              <a:xfrm>
                <a:off x="5719350" y="2198572"/>
                <a:ext cx="2715372" cy="2504894"/>
                <a:chOff x="2058858" y="1451310"/>
                <a:chExt cx="4418142" cy="390809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F36E36CA-11A9-DAC1-207E-9127F91C79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8858" y="1451310"/>
                  <a:ext cx="4418142" cy="390809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1B8769D1-1735-5316-05E3-BD09EF128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4395" y="177790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FADDC6A0-F961-838B-5291-B85A80FFC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5225" y="1775949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07C4F8C-BE31-0DF6-CA33-C01BFD818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6055" y="179959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00BA34D-326B-98B8-7C59-8C585E51E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3565" y="177790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FE8CA763-6FF1-46B4-636D-2DDE390708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52172" y="351181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5E09144-0614-2F7B-EE95-5E22B0745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57386" y="3511813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67993B72-02F0-780E-48D9-5E1CA8D251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2600" y="3447788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8122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06" y="1578068"/>
            <a:ext cx="2803923" cy="327524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401" y="1513664"/>
            <a:ext cx="2702906" cy="376231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188" y="1614999"/>
            <a:ext cx="3103001" cy="3957767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464133" y="621328"/>
            <a:ext cx="6189734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futura-pt" pitchFamily="34" charset="-120"/>
              </a:rPr>
              <a:t>Go To Market Plan Strategy…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89472" y="3555992"/>
            <a:ext cx="2564836" cy="15417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ea typeface="Roboto" pitchFamily="34" charset="-122"/>
                <a:cs typeface="Roboto" pitchFamily="34" charset="-120"/>
              </a:rPr>
              <a:t>Digital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ea typeface="Roboto" pitchFamily="34" charset="-122"/>
                <a:cs typeface="Roboto" pitchFamily="34" charset="-120"/>
              </a:rPr>
              <a:t>Marketing</a:t>
            </a:r>
            <a:endParaRPr lang="en-US" sz="2800" dirty="0"/>
          </a:p>
        </p:txBody>
      </p:sp>
      <p:sp>
        <p:nvSpPr>
          <p:cNvPr id="10" name="Object 9"/>
          <p:cNvSpPr txBox="1"/>
          <p:nvPr/>
        </p:nvSpPr>
        <p:spPr>
          <a:xfrm>
            <a:off x="3311215" y="3555992"/>
            <a:ext cx="2218670" cy="1854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Roboto" pitchFamily="34" charset="-122"/>
                <a:cs typeface="Roboto" pitchFamily="34" charset="-120"/>
              </a:rPr>
              <a:t>Influencer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Roboto" pitchFamily="34" charset="-122"/>
                <a:cs typeface="Roboto" pitchFamily="34" charset="-120"/>
              </a:rPr>
              <a:t>Strategy</a:t>
            </a:r>
            <a:endParaRPr lang="en-US" sz="2800" dirty="0">
              <a:latin typeface="+mj-lt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194709" y="3555992"/>
            <a:ext cx="2356596" cy="16802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Roboto" pitchFamily="34" charset="-122"/>
                <a:cs typeface="Roboto" pitchFamily="34" charset="-120"/>
              </a:rPr>
              <a:t>Partnership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Roboto" pitchFamily="34" charset="-122"/>
                <a:cs typeface="Roboto" pitchFamily="34" charset="-120"/>
              </a:rPr>
              <a:t>Strategy</a:t>
            </a:r>
            <a:endParaRPr lang="en-US" sz="2800" dirty="0">
              <a:latin typeface="+mj-lt"/>
            </a:endParaRP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CC0A6E6B-A6FF-FED0-B867-B4EE1D2DB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83" y="402371"/>
            <a:ext cx="3749040" cy="805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EB7C6-3CC2-9F6E-572F-B798AECE443B}"/>
              </a:ext>
            </a:extLst>
          </p:cNvPr>
          <p:cNvSpPr txBox="1"/>
          <p:nvPr/>
        </p:nvSpPr>
        <p:spPr>
          <a:xfrm>
            <a:off x="5367866" y="5467951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Private &amp; Confidential  | lucie@guiltlessai.com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70EA9-47DB-9B0A-AC54-5FC2E2107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933" y="142234"/>
            <a:ext cx="898525" cy="363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682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49" y="1759776"/>
            <a:ext cx="2573463" cy="324184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43" y="1806285"/>
            <a:ext cx="2419083" cy="340949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79" y="1806285"/>
            <a:ext cx="2419084" cy="312649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872" y="1759776"/>
            <a:ext cx="2571661" cy="3816793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1256164" y="897726"/>
            <a:ext cx="7685405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700" b="1" dirty="0">
                <a:solidFill>
                  <a:srgbClr val="FFFFFF"/>
                </a:solidFill>
                <a:ea typeface="futura-pt" pitchFamily="34" charset="-122"/>
                <a:cs typeface="futura-pt" pitchFamily="34" charset="-120"/>
              </a:rPr>
              <a:t>Healthy On-Demand Ordering Made Easy…</a:t>
            </a:r>
            <a:endParaRPr lang="en-US" sz="2700" dirty="0"/>
          </a:p>
        </p:txBody>
      </p:sp>
      <p:sp>
        <p:nvSpPr>
          <p:cNvPr id="10" name="Object 9"/>
          <p:cNvSpPr txBox="1"/>
          <p:nvPr/>
        </p:nvSpPr>
        <p:spPr>
          <a:xfrm>
            <a:off x="780374" y="4038448"/>
            <a:ext cx="7881903" cy="9408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36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Will Tell You What to Eat!</a:t>
            </a:r>
          </a:p>
          <a:p>
            <a:pPr algn="ctr">
              <a:buNone/>
            </a:pPr>
            <a:endParaRPr lang="en-US" dirty="0">
              <a:solidFill>
                <a:srgbClr val="FFFFF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6D405B4-B287-1809-E21D-75342D387B84}"/>
              </a:ext>
            </a:extLst>
          </p:cNvPr>
          <p:cNvSpPr txBox="1"/>
          <p:nvPr/>
        </p:nvSpPr>
        <p:spPr>
          <a:xfrm>
            <a:off x="5679249" y="5481287"/>
            <a:ext cx="4105987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1235A8-1F3A-FB65-4666-782CE08B9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8038" y="-416181"/>
            <a:ext cx="1752644" cy="17526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6D8A5B-B6B8-91F9-7853-A9E2A09FC85F}"/>
              </a:ext>
            </a:extLst>
          </p:cNvPr>
          <p:cNvSpPr/>
          <p:nvPr/>
        </p:nvSpPr>
        <p:spPr>
          <a:xfrm>
            <a:off x="473770" y="888339"/>
            <a:ext cx="563281" cy="394335"/>
          </a:xfrm>
          <a:prstGeom prst="rect">
            <a:avLst/>
          </a:prstGeom>
          <a:solidFill>
            <a:srgbClr val="14CA92"/>
          </a:solidFill>
          <a:ln>
            <a:solidFill>
              <a:srgbClr val="14C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3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79BF07-8849-ABCE-D8EE-AF366738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9" y="1498699"/>
            <a:ext cx="1854295" cy="3079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DA80EA-0F50-D695-EAE0-191B149A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94" y="1498699"/>
            <a:ext cx="1860646" cy="3137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C7D15D-9592-0D94-E814-064B166AA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78" y="1505049"/>
            <a:ext cx="1866996" cy="3137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3ABBCD-E252-00FD-3AE0-A3A60931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531" y="1505049"/>
            <a:ext cx="1873346" cy="3130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827025-3720-1CFF-CAC2-4418C33DC5AF}"/>
              </a:ext>
            </a:extLst>
          </p:cNvPr>
          <p:cNvSpPr/>
          <p:nvPr/>
        </p:nvSpPr>
        <p:spPr>
          <a:xfrm>
            <a:off x="501857" y="610965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2C0E3FC7-0D46-AA2C-C511-98157E045CD7}"/>
              </a:ext>
            </a:extLst>
          </p:cNvPr>
          <p:cNvSpPr txBox="1"/>
          <p:nvPr/>
        </p:nvSpPr>
        <p:spPr>
          <a:xfrm>
            <a:off x="1262832" y="639785"/>
            <a:ext cx="6509568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800" b="1" dirty="0">
                <a:solidFill>
                  <a:schemeClr val="bg2"/>
                </a:solidFill>
                <a:latin typeface="+mj-lt"/>
                <a:ea typeface="Roboto" panose="02000000000000000000" pitchFamily="2" charset="0"/>
              </a:rPr>
              <a:t>Minimum Viable Product (MVP) Demo</a:t>
            </a:r>
          </a:p>
        </p:txBody>
      </p:sp>
      <p:pic>
        <p:nvPicPr>
          <p:cNvPr id="26" name="Object 6" descr="preencoded.png">
            <a:extLst>
              <a:ext uri="{FF2B5EF4-FFF2-40B4-BE49-F238E27FC236}">
                <a16:creationId xmlns:a16="http://schemas.microsoft.com/office/drawing/2014/main" id="{64F95E08-5288-9199-B8B4-F2E74E465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910" y="0"/>
            <a:ext cx="1581090" cy="861804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D1A0BC66-5C79-9D79-424F-55597EA5544D}"/>
              </a:ext>
            </a:extLst>
          </p:cNvPr>
          <p:cNvSpPr/>
          <p:nvPr/>
        </p:nvSpPr>
        <p:spPr>
          <a:xfrm>
            <a:off x="5687827" y="4412629"/>
            <a:ext cx="45719" cy="4958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7F76C-88AC-EFF1-3EFA-A5608C4611F5}"/>
              </a:ext>
            </a:extLst>
          </p:cNvPr>
          <p:cNvSpPr txBox="1"/>
          <p:nvPr/>
        </p:nvSpPr>
        <p:spPr>
          <a:xfrm>
            <a:off x="3093708" y="4916343"/>
            <a:ext cx="538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Tap grocery basket to toggle to grocery side of app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C72B5-B118-CC0B-D015-E147C0947CFB}"/>
              </a:ext>
            </a:extLst>
          </p:cNvPr>
          <p:cNvSpPr txBox="1"/>
          <p:nvPr/>
        </p:nvSpPr>
        <p:spPr>
          <a:xfrm>
            <a:off x="5629645" y="5459987"/>
            <a:ext cx="351435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Product Demo | Private &amp; Confidential  | lucie@guiltlesstogo.com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01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BC6C1D2-2932-1AB2-9252-888495369AF6}"/>
              </a:ext>
            </a:extLst>
          </p:cNvPr>
          <p:cNvSpPr/>
          <p:nvPr/>
        </p:nvSpPr>
        <p:spPr>
          <a:xfrm>
            <a:off x="783498" y="1528534"/>
            <a:ext cx="4545531" cy="4034591"/>
          </a:xfrm>
          <a:prstGeom prst="flowChartConnector">
            <a:avLst/>
          </a:prstGeom>
          <a:solidFill>
            <a:srgbClr val="0F7F6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7F67"/>
              </a:solidFill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1CD80FB-EC79-5062-7D76-E0A4714AD46B}"/>
              </a:ext>
            </a:extLst>
          </p:cNvPr>
          <p:cNvSpPr/>
          <p:nvPr/>
        </p:nvSpPr>
        <p:spPr>
          <a:xfrm>
            <a:off x="1336953" y="2627696"/>
            <a:ext cx="3438623" cy="2946193"/>
          </a:xfrm>
          <a:prstGeom prst="flowChartConnector">
            <a:avLst/>
          </a:prstGeom>
          <a:solidFill>
            <a:srgbClr val="0DC39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B9802D2-56BE-E85E-2344-B7D717685403}"/>
              </a:ext>
            </a:extLst>
          </p:cNvPr>
          <p:cNvSpPr/>
          <p:nvPr/>
        </p:nvSpPr>
        <p:spPr>
          <a:xfrm>
            <a:off x="1904358" y="3519055"/>
            <a:ext cx="2387556" cy="2049452"/>
          </a:xfrm>
          <a:prstGeom prst="flowChartConnector">
            <a:avLst/>
          </a:prstGeom>
          <a:solidFill>
            <a:srgbClr val="76F6B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8F353D3-77D6-69C6-BFA9-F8502353D3B6}"/>
              </a:ext>
            </a:extLst>
          </p:cNvPr>
          <p:cNvSpPr txBox="1"/>
          <p:nvPr/>
        </p:nvSpPr>
        <p:spPr>
          <a:xfrm>
            <a:off x="1204297" y="319366"/>
            <a:ext cx="7885003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800" b="1" dirty="0">
                <a:solidFill>
                  <a:schemeClr val="bg2"/>
                </a:solidFill>
                <a:latin typeface="+mj-lt"/>
                <a:ea typeface="Roboto" panose="02000000000000000000" pitchFamily="2" charset="0"/>
              </a:rPr>
              <a:t>On-Demand Delivery Market is HUGE!</a:t>
            </a:r>
            <a:endParaRPr lang="en-US" sz="2000" b="1" dirty="0">
              <a:solidFill>
                <a:schemeClr val="bg2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F9B397FE-A845-CCAA-C4B2-3A352BB834CD}"/>
              </a:ext>
            </a:extLst>
          </p:cNvPr>
          <p:cNvSpPr txBox="1"/>
          <p:nvPr/>
        </p:nvSpPr>
        <p:spPr>
          <a:xfrm>
            <a:off x="1213197" y="738768"/>
            <a:ext cx="5636335" cy="3385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dirty="0">
                <a:solidFill>
                  <a:srgbClr val="FF0000"/>
                </a:solidFill>
                <a:latin typeface="+mj-lt"/>
                <a:ea typeface="futura-pt" pitchFamily="34" charset="-122"/>
              </a:rPr>
              <a:t>So is a slice of the pie…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9D04C-E6D7-7FC4-2837-9872D55E2E02}"/>
              </a:ext>
            </a:extLst>
          </p:cNvPr>
          <p:cNvSpPr txBox="1"/>
          <p:nvPr/>
        </p:nvSpPr>
        <p:spPr>
          <a:xfrm>
            <a:off x="1998848" y="1836239"/>
            <a:ext cx="226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TAM = $56B - $96B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C00F9-61CC-1852-B645-270E474284EE}"/>
              </a:ext>
            </a:extLst>
          </p:cNvPr>
          <p:cNvSpPr txBox="1"/>
          <p:nvPr/>
        </p:nvSpPr>
        <p:spPr>
          <a:xfrm>
            <a:off x="2339109" y="2875924"/>
            <a:ext cx="16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 = $27B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1932D-17F9-1C49-6277-B04079486409}"/>
              </a:ext>
            </a:extLst>
          </p:cNvPr>
          <p:cNvSpPr txBox="1"/>
          <p:nvPr/>
        </p:nvSpPr>
        <p:spPr>
          <a:xfrm>
            <a:off x="2076644" y="4045938"/>
            <a:ext cx="2027931" cy="3539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SOM = $9B - $14B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1DEF1-9FCB-C852-9ED9-0D564E36315B}"/>
              </a:ext>
            </a:extLst>
          </p:cNvPr>
          <p:cNvSpPr txBox="1"/>
          <p:nvPr/>
        </p:nvSpPr>
        <p:spPr>
          <a:xfrm>
            <a:off x="5475823" y="1867017"/>
            <a:ext cx="375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Total US Food Delivery Market (2021)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D4E0-5CFB-A028-F08D-DDA15ECCC6C5}"/>
              </a:ext>
            </a:extLst>
          </p:cNvPr>
          <p:cNvSpPr txBox="1"/>
          <p:nvPr/>
        </p:nvSpPr>
        <p:spPr>
          <a:xfrm>
            <a:off x="5568226" y="2912075"/>
            <a:ext cx="361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Total US Platform-to-Consumer Delivery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3123B-9FAE-1370-DC1C-640A1F9A4FCC}"/>
              </a:ext>
            </a:extLst>
          </p:cNvPr>
          <p:cNvSpPr txBox="1"/>
          <p:nvPr/>
        </p:nvSpPr>
        <p:spPr>
          <a:xfrm>
            <a:off x="5621567" y="4078546"/>
            <a:ext cx="361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35% - 52% Health-Conscious Americans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16AFA0-D233-2F11-79C6-4ECB4536E2D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61637" y="2020905"/>
            <a:ext cx="1117310" cy="15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7F2061-B1E1-7F30-76FF-16BD8EE19D0D}"/>
              </a:ext>
            </a:extLst>
          </p:cNvPr>
          <p:cNvCxnSpPr>
            <a:cxnSpLocks/>
          </p:cNvCxnSpPr>
          <p:nvPr/>
        </p:nvCxnSpPr>
        <p:spPr>
          <a:xfrm>
            <a:off x="3826979" y="3060590"/>
            <a:ext cx="1717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06F8A4-0848-8B27-C624-3A2C018251E1}"/>
              </a:ext>
            </a:extLst>
          </p:cNvPr>
          <p:cNvCxnSpPr>
            <a:cxnSpLocks/>
          </p:cNvCxnSpPr>
          <p:nvPr/>
        </p:nvCxnSpPr>
        <p:spPr>
          <a:xfrm flipV="1">
            <a:off x="4104575" y="4228223"/>
            <a:ext cx="1463651" cy="8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16EC62-EE68-D0C2-74EA-AB309015F6BE}"/>
              </a:ext>
            </a:extLst>
          </p:cNvPr>
          <p:cNvSpPr txBox="1"/>
          <p:nvPr/>
        </p:nvSpPr>
        <p:spPr>
          <a:xfrm>
            <a:off x="5514319" y="546106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0EE1D-6503-9D84-C28F-C574CAF29A8F}"/>
              </a:ext>
            </a:extLst>
          </p:cNvPr>
          <p:cNvSpPr txBox="1"/>
          <p:nvPr/>
        </p:nvSpPr>
        <p:spPr>
          <a:xfrm>
            <a:off x="2288334" y="4455639"/>
            <a:ext cx="162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“Serviceable Obtainable Market”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94021-0107-C640-3B2F-61C20797D1BD}"/>
              </a:ext>
            </a:extLst>
          </p:cNvPr>
          <p:cNvSpPr txBox="1"/>
          <p:nvPr/>
        </p:nvSpPr>
        <p:spPr>
          <a:xfrm>
            <a:off x="1998848" y="3177537"/>
            <a:ext cx="2490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“</a:t>
            </a:r>
            <a:r>
              <a:rPr lang="en-US" sz="1200" b="1" dirty="0"/>
              <a:t>Serviceable Available Market”</a:t>
            </a:r>
            <a:endParaRPr lang="en-US" sz="11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6C4E70-2191-8902-5D4D-21067D2C67DA}"/>
              </a:ext>
            </a:extLst>
          </p:cNvPr>
          <p:cNvSpPr txBox="1"/>
          <p:nvPr/>
        </p:nvSpPr>
        <p:spPr>
          <a:xfrm>
            <a:off x="1853109" y="2178028"/>
            <a:ext cx="2490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“Total Addressable Market”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849D6E-8CFE-5036-2B60-C91A50EB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85" y="101679"/>
            <a:ext cx="774856" cy="3077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AA5857-C498-B2E9-5B95-61D06518EE0D}"/>
              </a:ext>
            </a:extLst>
          </p:cNvPr>
          <p:cNvSpPr/>
          <p:nvPr/>
        </p:nvSpPr>
        <p:spPr>
          <a:xfrm>
            <a:off x="501857" y="347489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5F8B83-C995-2833-8EDA-D83DC9777F5E}"/>
              </a:ext>
            </a:extLst>
          </p:cNvPr>
          <p:cNvSpPr txBox="1"/>
          <p:nvPr/>
        </p:nvSpPr>
        <p:spPr>
          <a:xfrm>
            <a:off x="1266630" y="473979"/>
            <a:ext cx="698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How We’re Different - Bridging the Gap…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D1174-168E-47B4-4834-147E3E5192D7}"/>
              </a:ext>
            </a:extLst>
          </p:cNvPr>
          <p:cNvSpPr txBox="1"/>
          <p:nvPr/>
        </p:nvSpPr>
        <p:spPr>
          <a:xfrm>
            <a:off x="5374390" y="543779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5E6255-75FA-0D89-B6A7-125B13198D2C}"/>
              </a:ext>
            </a:extLst>
          </p:cNvPr>
          <p:cNvGrpSpPr/>
          <p:nvPr/>
        </p:nvGrpSpPr>
        <p:grpSpPr>
          <a:xfrm>
            <a:off x="177362" y="1388424"/>
            <a:ext cx="8966638" cy="3733909"/>
            <a:chOff x="177362" y="1388424"/>
            <a:chExt cx="8966638" cy="373390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1949F47-2D81-D78B-B21E-E9EFD846EC94}"/>
                </a:ext>
              </a:extLst>
            </p:cNvPr>
            <p:cNvSpPr/>
            <p:nvPr/>
          </p:nvSpPr>
          <p:spPr>
            <a:xfrm>
              <a:off x="3801534" y="1896533"/>
              <a:ext cx="4453466" cy="322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D37FBE9-DE37-641D-CD0D-DD958B05B903}"/>
                </a:ext>
              </a:extLst>
            </p:cNvPr>
            <p:cNvSpPr/>
            <p:nvPr/>
          </p:nvSpPr>
          <p:spPr>
            <a:xfrm>
              <a:off x="736601" y="1896533"/>
              <a:ext cx="4453466" cy="322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10F15-E1E1-753A-4DF3-A9A07F277AFD}"/>
                </a:ext>
              </a:extLst>
            </p:cNvPr>
            <p:cNvSpPr txBox="1"/>
            <p:nvPr/>
          </p:nvSpPr>
          <p:spPr>
            <a:xfrm>
              <a:off x="177362" y="1514718"/>
              <a:ext cx="2429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On-Demand Delivery</a:t>
              </a:r>
            </a:p>
            <a:p>
              <a:r>
                <a:rPr lang="en-US" sz="1200" dirty="0"/>
                <a:t>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46A3E-CF49-FC61-00EB-4D833D73D293}"/>
                </a:ext>
              </a:extLst>
            </p:cNvPr>
            <p:cNvSpPr txBox="1"/>
            <p:nvPr/>
          </p:nvSpPr>
          <p:spPr>
            <a:xfrm>
              <a:off x="6714065" y="1388424"/>
              <a:ext cx="2429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Healthy </a:t>
              </a:r>
            </a:p>
            <a:p>
              <a:pPr algn="ctr"/>
              <a:r>
                <a:rPr lang="en-US" sz="1600" b="1" dirty="0"/>
                <a:t>Subscription Delivery</a:t>
              </a:r>
            </a:p>
          </p:txBody>
        </p:sp>
        <p:pic>
          <p:nvPicPr>
            <p:cNvPr id="9" name="Object 5" descr="preencoded.png">
              <a:extLst>
                <a:ext uri="{FF2B5EF4-FFF2-40B4-BE49-F238E27FC236}">
                  <a16:creationId xmlns:a16="http://schemas.microsoft.com/office/drawing/2014/main" id="{23A6F609-D518-45B4-D12B-BEB09B62D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012" y="3081679"/>
              <a:ext cx="1223921" cy="826480"/>
            </a:xfrm>
            <a:prstGeom prst="rect">
              <a:avLst/>
            </a:prstGeom>
          </p:spPr>
        </p:pic>
        <p:pic>
          <p:nvPicPr>
            <p:cNvPr id="1030" name="Picture 6" descr="Grubhub Enterprise | Digital Ordering, Food Delivery, Restaurant Loyalty,  POS Integration">
              <a:extLst>
                <a:ext uri="{FF2B5EF4-FFF2-40B4-BE49-F238E27FC236}">
                  <a16:creationId xmlns:a16="http://schemas.microsoft.com/office/drawing/2014/main" id="{F046AA48-8A64-B926-40AF-1FEDC5BE3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914" y="2055519"/>
              <a:ext cx="881125" cy="49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eamless - Home | Facebook">
              <a:extLst>
                <a:ext uri="{FF2B5EF4-FFF2-40B4-BE49-F238E27FC236}">
                  <a16:creationId xmlns:a16="http://schemas.microsoft.com/office/drawing/2014/main" id="{94F61489-6358-DE1D-C322-2D90C2BF6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810" y="2079847"/>
              <a:ext cx="507641" cy="50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ichaels Announces Partnership with Instacart for Same-Day Delivery |  Business Wire">
              <a:extLst>
                <a:ext uri="{FF2B5EF4-FFF2-40B4-BE49-F238E27FC236}">
                  <a16:creationId xmlns:a16="http://schemas.microsoft.com/office/drawing/2014/main" id="{47243A34-889C-D88B-1591-FC1EC9C76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829" y="4323702"/>
              <a:ext cx="1529821" cy="61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Gopuff - Temporary Operations Associate, Boca Raton">
              <a:extLst>
                <a:ext uri="{FF2B5EF4-FFF2-40B4-BE49-F238E27FC236}">
                  <a16:creationId xmlns:a16="http://schemas.microsoft.com/office/drawing/2014/main" id="{858208CB-8667-ECA7-A239-8B7C5625D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55" y="4374325"/>
              <a:ext cx="898526" cy="30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oorDash Acquires Caviar | News">
              <a:extLst>
                <a:ext uri="{FF2B5EF4-FFF2-40B4-BE49-F238E27FC236}">
                  <a16:creationId xmlns:a16="http://schemas.microsoft.com/office/drawing/2014/main" id="{E9915F94-69BF-D7D0-95F1-12B6614B5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89" y="3010709"/>
              <a:ext cx="1063808" cy="106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Deliver the best Valentine's Day dinner with Postmates | Boston.com">
              <a:extLst>
                <a:ext uri="{FF2B5EF4-FFF2-40B4-BE49-F238E27FC236}">
                  <a16:creationId xmlns:a16="http://schemas.microsoft.com/office/drawing/2014/main" id="{E790CDD4-E09F-443B-62A1-9D93A8980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861" y="3869382"/>
              <a:ext cx="1026412" cy="63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Uber Eats Shop">
              <a:extLst>
                <a:ext uri="{FF2B5EF4-FFF2-40B4-BE49-F238E27FC236}">
                  <a16:creationId xmlns:a16="http://schemas.microsoft.com/office/drawing/2014/main" id="{16D48884-9A96-2BE7-8FE1-644A50E35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462" y="3554047"/>
              <a:ext cx="1360767" cy="48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Just Eat Logo, symbol, meaning, history, PNG">
              <a:extLst>
                <a:ext uri="{FF2B5EF4-FFF2-40B4-BE49-F238E27FC236}">
                  <a16:creationId xmlns:a16="http://schemas.microsoft.com/office/drawing/2014/main" id="{10FEE460-63C0-3EDC-E65B-25EA640A1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687" y="3165003"/>
              <a:ext cx="882600" cy="49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Deliveroo logo and symbol, meaning, history, PNG">
              <a:extLst>
                <a:ext uri="{FF2B5EF4-FFF2-40B4-BE49-F238E27FC236}">
                  <a16:creationId xmlns:a16="http://schemas.microsoft.com/office/drawing/2014/main" id="{1B333BE4-E1E9-C452-F3D9-3EF4CB735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215" y="2660409"/>
              <a:ext cx="833232" cy="407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Zomato Logo and symbol, meaning, history, PNG">
              <a:extLst>
                <a:ext uri="{FF2B5EF4-FFF2-40B4-BE49-F238E27FC236}">
                  <a16:creationId xmlns:a16="http://schemas.microsoft.com/office/drawing/2014/main" id="{9867C472-BE9A-C0B1-FBA3-2961A5611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779" y="2760922"/>
              <a:ext cx="734483" cy="41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Delivery Hero">
              <a:extLst>
                <a:ext uri="{FF2B5EF4-FFF2-40B4-BE49-F238E27FC236}">
                  <a16:creationId xmlns:a16="http://schemas.microsoft.com/office/drawing/2014/main" id="{8EFCE209-0D7E-032A-A6B5-0878DE6B6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266" y="3054384"/>
              <a:ext cx="678186" cy="45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ChowNow Offers Its Services To New York Area Restaurants For Free Through  May 2021">
              <a:extLst>
                <a:ext uri="{FF2B5EF4-FFF2-40B4-BE49-F238E27FC236}">
                  <a16:creationId xmlns:a16="http://schemas.microsoft.com/office/drawing/2014/main" id="{758C7ED1-65AF-475E-0EF9-FB82569A0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772" y="2808608"/>
              <a:ext cx="881125" cy="460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Good Eggs Survey Reveals 68% are Having Groceries Delivered, and that 81%  of These Shoppers Will Continue to Do So Post-Pandemic">
              <a:extLst>
                <a:ext uri="{FF2B5EF4-FFF2-40B4-BE49-F238E27FC236}">
                  <a16:creationId xmlns:a16="http://schemas.microsoft.com/office/drawing/2014/main" id="{104F853E-1C2E-5F0D-7F7A-C2B0E94E4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388" y="3912994"/>
              <a:ext cx="705909" cy="368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Meal Delivery Service Across The U.S. | Freshly">
              <a:extLst>
                <a:ext uri="{FF2B5EF4-FFF2-40B4-BE49-F238E27FC236}">
                  <a16:creationId xmlns:a16="http://schemas.microsoft.com/office/drawing/2014/main" id="{0BEAD45C-EA64-8F37-5244-3A94B2314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891" y="2388593"/>
              <a:ext cx="1017058" cy="23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upload.wikimedia.org/wikipedia/commons/thumb/7/70/...">
              <a:extLst>
                <a:ext uri="{FF2B5EF4-FFF2-40B4-BE49-F238E27FC236}">
                  <a16:creationId xmlns:a16="http://schemas.microsoft.com/office/drawing/2014/main" id="{A8B142FC-F8C4-8626-6853-0E4F0A8B9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86" y="3049365"/>
              <a:ext cx="650609" cy="30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elloFresh - Wikipedia">
              <a:extLst>
                <a:ext uri="{FF2B5EF4-FFF2-40B4-BE49-F238E27FC236}">
                  <a16:creationId xmlns:a16="http://schemas.microsoft.com/office/drawing/2014/main" id="{FE1735F6-5B69-A1E8-98A8-D6132C898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531" y="2805620"/>
              <a:ext cx="866700" cy="28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Hungryroot Meal Delivery Service Review | PCMag">
              <a:extLst>
                <a:ext uri="{FF2B5EF4-FFF2-40B4-BE49-F238E27FC236}">
                  <a16:creationId xmlns:a16="http://schemas.microsoft.com/office/drawing/2014/main" id="{AE2FA494-5BA6-FBC6-E8C6-6F6A0306C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443" y="4025429"/>
              <a:ext cx="995332" cy="55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Thrive Market - Wikipedia">
              <a:extLst>
                <a:ext uri="{FF2B5EF4-FFF2-40B4-BE49-F238E27FC236}">
                  <a16:creationId xmlns:a16="http://schemas.microsoft.com/office/drawing/2014/main" id="{72AFC86F-B6E2-47FC-B988-65A0E69F4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922" y="4526795"/>
              <a:ext cx="858054" cy="41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How It Works - Sunbasket">
              <a:extLst>
                <a:ext uri="{FF2B5EF4-FFF2-40B4-BE49-F238E27FC236}">
                  <a16:creationId xmlns:a16="http://schemas.microsoft.com/office/drawing/2014/main" id="{CE67FA17-7E6F-AC8F-2ECF-B14AD0E63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15" y="3361303"/>
              <a:ext cx="986041" cy="24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Home Chef Announces Move to New State-of-the-Art Production Center in San  Bernardino County">
              <a:extLst>
                <a:ext uri="{FF2B5EF4-FFF2-40B4-BE49-F238E27FC236}">
                  <a16:creationId xmlns:a16="http://schemas.microsoft.com/office/drawing/2014/main" id="{E5506D2C-7C46-0D69-11EE-972D14D7D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068" y="4294496"/>
              <a:ext cx="1144388" cy="59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Green Chef - Crunchbase Company Profile &amp; Funding">
              <a:extLst>
                <a:ext uri="{FF2B5EF4-FFF2-40B4-BE49-F238E27FC236}">
                  <a16:creationId xmlns:a16="http://schemas.microsoft.com/office/drawing/2014/main" id="{3DB621D7-C25F-B34C-D17E-1748BC185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063" y="2178677"/>
              <a:ext cx="739287" cy="408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" name="Picture 60" descr="Free Range - Product Innovation + Storytelling">
              <a:extLst>
                <a:ext uri="{FF2B5EF4-FFF2-40B4-BE49-F238E27FC236}">
                  <a16:creationId xmlns:a16="http://schemas.microsoft.com/office/drawing/2014/main" id="{EE033BA0-667F-ACB7-C56A-FCDB5B64E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804" y="3121101"/>
              <a:ext cx="1108299" cy="54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Factor Becomes Number One Ready-To-Eat Meal Company in U.S. | Business Wire">
              <a:extLst>
                <a:ext uri="{FF2B5EF4-FFF2-40B4-BE49-F238E27FC236}">
                  <a16:creationId xmlns:a16="http://schemas.microsoft.com/office/drawing/2014/main" id="{863DBD31-EE70-89A6-B231-71BF046DA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561" y="3562795"/>
              <a:ext cx="810429" cy="42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8" name="Picture 64" descr="The Most Trusted Meal Delivery Service - Trifecta">
              <a:extLst>
                <a:ext uri="{FF2B5EF4-FFF2-40B4-BE49-F238E27FC236}">
                  <a16:creationId xmlns:a16="http://schemas.microsoft.com/office/drawing/2014/main" id="{5A3DEABC-9517-C3F3-174A-05F365280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306" y="3896462"/>
              <a:ext cx="1097512" cy="32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0" name="Picture 66" descr="Affordable Meal Kits | Cheap Food Delivery | EveryPlate">
              <a:extLst>
                <a:ext uri="{FF2B5EF4-FFF2-40B4-BE49-F238E27FC236}">
                  <a16:creationId xmlns:a16="http://schemas.microsoft.com/office/drawing/2014/main" id="{B7091D6E-8734-62C1-F763-5A3B99354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368" y="2077851"/>
              <a:ext cx="1027725" cy="19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2" name="Picture 68" descr="Nutrisystem® Introduces Its Most Satisfying Program Yet with New Premium  Meals and Restaurant Favorites">
              <a:extLst>
                <a:ext uri="{FF2B5EF4-FFF2-40B4-BE49-F238E27FC236}">
                  <a16:creationId xmlns:a16="http://schemas.microsoft.com/office/drawing/2014/main" id="{C73FEECC-CE48-6E21-5395-E8213B170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955" y="3455663"/>
              <a:ext cx="877025" cy="45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78" descr="Dinnerly – The Best Affordable Meal-kit Service – MK Library">
              <a:extLst>
                <a:ext uri="{FF2B5EF4-FFF2-40B4-BE49-F238E27FC236}">
                  <a16:creationId xmlns:a16="http://schemas.microsoft.com/office/drawing/2014/main" id="{5990475D-2AA6-0AA3-53D2-C450B257E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507" y="2759060"/>
              <a:ext cx="840793" cy="12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4" name="Picture 80" descr="Login">
              <a:extLst>
                <a:ext uri="{FF2B5EF4-FFF2-40B4-BE49-F238E27FC236}">
                  <a16:creationId xmlns:a16="http://schemas.microsoft.com/office/drawing/2014/main" id="{F5B9BE83-6991-E883-0C16-82137DC13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395" y="3868210"/>
              <a:ext cx="986041" cy="16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6" name="Picture 82" descr="Snap Kitchen: Why Our Customers Love Snap | Milled">
              <a:extLst>
                <a:ext uri="{FF2B5EF4-FFF2-40B4-BE49-F238E27FC236}">
                  <a16:creationId xmlns:a16="http://schemas.microsoft.com/office/drawing/2014/main" id="{7E3287A9-624C-6900-A47E-C3FEA1DD2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782" y="4202716"/>
              <a:ext cx="842120" cy="18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8" name="Picture 84" descr="delivery.com Releases New iOS App">
              <a:extLst>
                <a:ext uri="{FF2B5EF4-FFF2-40B4-BE49-F238E27FC236}">
                  <a16:creationId xmlns:a16="http://schemas.microsoft.com/office/drawing/2014/main" id="{E5C44104-DD0B-B9E4-49A2-41DBB32EC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150" y="2645928"/>
              <a:ext cx="788137" cy="23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B96F01-495D-69E0-F19D-11DD0ED2361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50355" y="181993"/>
            <a:ext cx="835129" cy="331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D70193-740D-96F0-0B9D-BE4080A37B1D}"/>
              </a:ext>
            </a:extLst>
          </p:cNvPr>
          <p:cNvSpPr txBox="1"/>
          <p:nvPr/>
        </p:nvSpPr>
        <p:spPr>
          <a:xfrm>
            <a:off x="3811322" y="1224044"/>
            <a:ext cx="1355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Healthy </a:t>
            </a:r>
          </a:p>
          <a:p>
            <a:pPr algn="ctr"/>
            <a:r>
              <a:rPr lang="en-US" sz="1100" b="1" dirty="0"/>
              <a:t>On-Demand </a:t>
            </a:r>
          </a:p>
          <a:p>
            <a:pPr algn="ctr"/>
            <a:r>
              <a:rPr lang="en-US" sz="1100" b="1" dirty="0"/>
              <a:t>Delivery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1DA1EF0-F604-F78C-6EBB-79E481663976}"/>
              </a:ext>
            </a:extLst>
          </p:cNvPr>
          <p:cNvSpPr/>
          <p:nvPr/>
        </p:nvSpPr>
        <p:spPr>
          <a:xfrm>
            <a:off x="4460877" y="1938628"/>
            <a:ext cx="87028" cy="186703"/>
          </a:xfrm>
          <a:prstGeom prst="downArrow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D18D1-EFC6-98B8-E8AB-11EDCD3DAA00}"/>
              </a:ext>
            </a:extLst>
          </p:cNvPr>
          <p:cNvSpPr/>
          <p:nvPr/>
        </p:nvSpPr>
        <p:spPr>
          <a:xfrm>
            <a:off x="689271" y="520767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C8E58F5-F6C9-CFA9-7D49-2C9CD42C71C2}"/>
              </a:ext>
            </a:extLst>
          </p:cNvPr>
          <p:cNvGraphicFramePr>
            <a:graphicFrameLocks noGrp="1"/>
          </p:cNvGraphicFramePr>
          <p:nvPr/>
        </p:nvGraphicFramePr>
        <p:xfrm>
          <a:off x="434986" y="706748"/>
          <a:ext cx="8294946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38">
                  <a:extLst>
                    <a:ext uri="{9D8B030D-6E8A-4147-A177-3AD203B41FA5}">
                      <a16:colId xmlns:a16="http://schemas.microsoft.com/office/drawing/2014/main" val="454549072"/>
                    </a:ext>
                  </a:extLst>
                </a:gridCol>
                <a:gridCol w="1762940">
                  <a:extLst>
                    <a:ext uri="{9D8B030D-6E8A-4147-A177-3AD203B41FA5}">
                      <a16:colId xmlns:a16="http://schemas.microsoft.com/office/drawing/2014/main" val="153322505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947503889"/>
                    </a:ext>
                  </a:extLst>
                </a:gridCol>
                <a:gridCol w="1236171">
                  <a:extLst>
                    <a:ext uri="{9D8B030D-6E8A-4147-A177-3AD203B41FA5}">
                      <a16:colId xmlns:a16="http://schemas.microsoft.com/office/drawing/2014/main" val="552472439"/>
                    </a:ext>
                  </a:extLst>
                </a:gridCol>
                <a:gridCol w="1236789">
                  <a:extLst>
                    <a:ext uri="{9D8B030D-6E8A-4147-A177-3AD203B41FA5}">
                      <a16:colId xmlns:a16="http://schemas.microsoft.com/office/drawing/2014/main" val="2060826102"/>
                    </a:ext>
                  </a:extLst>
                </a:gridCol>
                <a:gridCol w="1245362">
                  <a:extLst>
                    <a:ext uri="{9D8B030D-6E8A-4147-A177-3AD203B41FA5}">
                      <a16:colId xmlns:a16="http://schemas.microsoft.com/office/drawing/2014/main" val="3238759488"/>
                    </a:ext>
                  </a:extLst>
                </a:gridCol>
              </a:tblGrid>
              <a:tr h="76516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Competitors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Guiltless </a:t>
                      </a:r>
                    </a:p>
                    <a:p>
                      <a:pPr algn="ctr"/>
                      <a:r>
                        <a:rPr lang="en-US" sz="1600" dirty="0"/>
                        <a:t>ToGo</a:t>
                      </a:r>
                    </a:p>
                  </a:txBody>
                  <a:tcPr>
                    <a:solidFill>
                      <a:srgbClr val="13C3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600" dirty="0"/>
                        <a:t>Door Dash</a:t>
                      </a:r>
                    </a:p>
                  </a:txBody>
                  <a:tcPr>
                    <a:solidFill>
                      <a:srgbClr val="13C3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600" dirty="0"/>
                        <a:t>Uber Eats</a:t>
                      </a:r>
                    </a:p>
                  </a:txBody>
                  <a:tcPr>
                    <a:solidFill>
                      <a:srgbClr val="13C3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600" dirty="0"/>
                        <a:t>Grub Hub</a:t>
                      </a:r>
                    </a:p>
                  </a:txBody>
                  <a:tcPr>
                    <a:solidFill>
                      <a:srgbClr val="13C3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600" dirty="0"/>
                        <a:t>Instacart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13C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19530"/>
                  </a:ext>
                </a:extLst>
              </a:tr>
              <a:tr h="573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$2 Service fee + </a:t>
                      </a:r>
                    </a:p>
                    <a:p>
                      <a:pPr algn="ctr"/>
                      <a:r>
                        <a:rPr lang="en-US" sz="1100" dirty="0"/>
                        <a:t>3% processing fee + driver partner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About 20%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Ranges from </a:t>
                      </a:r>
                    </a:p>
                    <a:p>
                      <a:pPr algn="ctr"/>
                      <a:r>
                        <a:rPr lang="en-US" sz="1100" dirty="0"/>
                        <a:t>30-40%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Can go as high as 30%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About 25% of 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2577"/>
                  </a:ext>
                </a:extLst>
              </a:tr>
              <a:tr h="573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Filters for </a:t>
                      </a:r>
                    </a:p>
                    <a:p>
                      <a:pPr algn="ctr"/>
                      <a:r>
                        <a:rPr lang="en-US" sz="1100" dirty="0"/>
                        <a:t>Specific Healthy or Dietary Preferences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Filters for Mainstream</a:t>
                      </a:r>
                    </a:p>
                    <a:p>
                      <a:pPr algn="ctr"/>
                      <a:r>
                        <a:rPr lang="en-US" sz="1100" dirty="0"/>
                        <a:t>Limited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Filters for Mainstream</a:t>
                      </a:r>
                    </a:p>
                    <a:p>
                      <a:pPr algn="ctr"/>
                      <a:r>
                        <a:rPr lang="en-US" sz="1100" dirty="0"/>
                        <a:t>Limited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Filters for Mainstream</a:t>
                      </a:r>
                    </a:p>
                    <a:p>
                      <a:pPr algn="ctr"/>
                      <a:r>
                        <a:rPr lang="en-US" sz="1100" dirty="0"/>
                        <a:t>Limited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Filters for Grocery Aisles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Search Bar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25013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Filtered </a:t>
                      </a:r>
                      <a:r>
                        <a:rPr lang="en-US" sz="1100" i="1" dirty="0"/>
                        <a:t>Only</a:t>
                      </a:r>
                      <a:r>
                        <a:rPr lang="en-US" sz="1100" dirty="0"/>
                        <a:t> Appears</a:t>
                      </a:r>
                    </a:p>
                    <a:p>
                      <a:pPr algn="ctr"/>
                      <a:r>
                        <a:rPr lang="en-US" sz="1100" dirty="0"/>
                        <a:t>Distractions Disappear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99413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Finds Lowest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41731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3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Modifications </a:t>
                      </a:r>
                    </a:p>
                    <a:p>
                      <a:pPr algn="ctr"/>
                      <a:r>
                        <a:rPr lang="en-US" sz="1100" dirty="0"/>
                        <a:t> Done-for-Users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27250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Calculates Estimated Calories &amp; Macros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537133"/>
                  </a:ext>
                </a:extLst>
              </a:tr>
              <a:tr h="589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1-Click QR Code Checkout for Meal plans, Recipes, Groceries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3E5051"/>
                        </a:solidFill>
                        <a:latin typeface="Roboto" pitchFamily="34" charset="0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❌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799209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6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GPS Tracking of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✔️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✔️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✔️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3E5051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✔️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734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1E1BF7-D99C-4582-760F-C1283EFAF730}"/>
              </a:ext>
            </a:extLst>
          </p:cNvPr>
          <p:cNvSpPr txBox="1"/>
          <p:nvPr/>
        </p:nvSpPr>
        <p:spPr>
          <a:xfrm>
            <a:off x="1095569" y="75800"/>
            <a:ext cx="682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  <a:ea typeface="futura-pt"/>
              </a:rPr>
              <a:t>Competitive Analysis…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790F5-9CEB-A202-448E-D23A1DD6B9C6}"/>
              </a:ext>
            </a:extLst>
          </p:cNvPr>
          <p:cNvSpPr/>
          <p:nvPr/>
        </p:nvSpPr>
        <p:spPr>
          <a:xfrm>
            <a:off x="595541" y="149979"/>
            <a:ext cx="500028" cy="368309"/>
          </a:xfrm>
          <a:prstGeom prst="rect">
            <a:avLst/>
          </a:prstGeom>
          <a:solidFill>
            <a:srgbClr val="13C38D"/>
          </a:solidFill>
          <a:ln>
            <a:solidFill>
              <a:srgbClr val="13C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A0284-B532-B955-7713-D63EFF13008F}"/>
              </a:ext>
            </a:extLst>
          </p:cNvPr>
          <p:cNvSpPr txBox="1"/>
          <p:nvPr/>
        </p:nvSpPr>
        <p:spPr>
          <a:xfrm>
            <a:off x="5257800" y="5480928"/>
            <a:ext cx="3886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Competitive Analysis | Private &amp; Confidential  | lucie@guiltlesstogo.com</a:t>
            </a:r>
            <a:endParaRPr lang="en-US" sz="9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CB044-8D67-CB31-2E26-F23A3F74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85" y="101679"/>
            <a:ext cx="774856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" y="0"/>
            <a:ext cx="914400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010484"/>
            <a:ext cx="5737414" cy="18806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5" y="2918133"/>
            <a:ext cx="1716554" cy="21692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861" y="2891165"/>
            <a:ext cx="1737896" cy="222134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245" y="2918133"/>
            <a:ext cx="1759148" cy="217018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340" y="3155394"/>
            <a:ext cx="1292929" cy="133204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3349" y="3155394"/>
            <a:ext cx="1292929" cy="1332041"/>
          </a:xfrm>
          <a:prstGeom prst="rect">
            <a:avLst/>
          </a:prstGeom>
        </p:spPr>
      </p:pic>
      <p:sp>
        <p:nvSpPr>
          <p:cNvPr id="11" name="Object 10"/>
          <p:cNvSpPr txBox="1"/>
          <p:nvPr/>
        </p:nvSpPr>
        <p:spPr>
          <a:xfrm>
            <a:off x="482412" y="1482814"/>
            <a:ext cx="6781029" cy="10884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E50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DTC: $2 Service Fee </a:t>
            </a:r>
            <a:r>
              <a:rPr lang="en-US" sz="2000" b="1" i="1" dirty="0">
                <a:solidFill>
                  <a:srgbClr val="3E50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Per Order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E50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B2B: CPG Ads - Revenue Per Click- White Labeling App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50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Low Operation Costs + Patentable Technology</a:t>
            </a:r>
          </a:p>
          <a:p>
            <a:pPr>
              <a:buSzPct val="100000"/>
            </a:pPr>
            <a:endParaRPr lang="en-US" dirty="0">
              <a:solidFill>
                <a:srgbClr val="3E50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E5051"/>
              </a:solidFill>
              <a:latin typeface="Roboto" panose="02000000000000000000" pitchFamily="2" charset="0"/>
              <a:ea typeface="Roboto" panose="02000000000000000000" pitchFamily="2" charset="0"/>
              <a:cs typeface="Roboto" pitchFamily="34" charset="-120"/>
            </a:endParaRPr>
          </a:p>
          <a:p>
            <a:pPr>
              <a:buSzPct val="100000"/>
            </a:pPr>
            <a:endParaRPr lang="en-US" dirty="0">
              <a:solidFill>
                <a:srgbClr val="3E5051"/>
              </a:solidFill>
              <a:latin typeface="Roboto" panose="02000000000000000000" pitchFamily="2" charset="0"/>
              <a:ea typeface="Roboto" panose="02000000000000000000" pitchFamily="2" charset="0"/>
              <a:cs typeface="Roboto" pitchFamily="34" charset="-12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66543" y="4150162"/>
            <a:ext cx="1835653" cy="731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Technology </a:t>
            </a: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Patentable  Guiltless AI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2650778" y="4145956"/>
            <a:ext cx="1632704" cy="9665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Logistics</a:t>
            </a:r>
          </a:p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Delivery partner infrastructure nationwide</a:t>
            </a:r>
            <a:endParaRPr lang="en-US" sz="2400" dirty="0"/>
          </a:p>
        </p:txBody>
      </p:sp>
      <p:sp>
        <p:nvSpPr>
          <p:cNvPr id="16" name="Object 15"/>
          <p:cNvSpPr txBox="1"/>
          <p:nvPr/>
        </p:nvSpPr>
        <p:spPr>
          <a:xfrm>
            <a:off x="4815869" y="4145956"/>
            <a:ext cx="1737896" cy="10203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b="1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Scalability</a:t>
            </a:r>
          </a:p>
          <a:p>
            <a:pPr algn="ctr">
              <a:buNone/>
            </a:pPr>
            <a:r>
              <a:rPr lang="en-US" sz="1600" dirty="0">
                <a:solidFill>
                  <a:srgbClr val="3E50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1M + retailers &amp; restaurants nationwide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C91E7-D76F-15A1-301A-6BE0D4DCBBB3}"/>
              </a:ext>
            </a:extLst>
          </p:cNvPr>
          <p:cNvSpPr txBox="1"/>
          <p:nvPr/>
        </p:nvSpPr>
        <p:spPr>
          <a:xfrm>
            <a:off x="-838200" y="545483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376793E-7669-AD14-226B-1DC6097AEE1F}"/>
              </a:ext>
            </a:extLst>
          </p:cNvPr>
          <p:cNvSpPr/>
          <p:nvPr/>
        </p:nvSpPr>
        <p:spPr>
          <a:xfrm>
            <a:off x="482413" y="567935"/>
            <a:ext cx="1197398" cy="91619"/>
          </a:xfrm>
          <a:prstGeom prst="flowChartTerminator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2E712C-DC81-8C09-4D5F-F5F5EC308161}"/>
              </a:ext>
            </a:extLst>
          </p:cNvPr>
          <p:cNvSpPr txBox="1"/>
          <p:nvPr/>
        </p:nvSpPr>
        <p:spPr>
          <a:xfrm>
            <a:off x="482413" y="810162"/>
            <a:ext cx="424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59B75"/>
                </a:solidFill>
                <a:latin typeface="+mj-lt"/>
                <a:ea typeface="futura-pt"/>
              </a:rPr>
              <a:t>Business Model &amp; Revenue…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8A73BB-AA25-7B7E-13A5-5092EA57F7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2533" y="5216059"/>
            <a:ext cx="946874" cy="376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D5DEF-223D-A072-7136-85210982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59" y="3358285"/>
            <a:ext cx="6789960" cy="1888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CB22F-E87D-4245-8C7C-CDD9F6370E53}"/>
              </a:ext>
            </a:extLst>
          </p:cNvPr>
          <p:cNvSpPr txBox="1"/>
          <p:nvPr/>
        </p:nvSpPr>
        <p:spPr>
          <a:xfrm>
            <a:off x="1076659" y="634088"/>
            <a:ext cx="810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Guiltless Rx - Prescribed Nutrition- Food as Medicine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23249-6D14-AC71-70C4-893D1CC8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85" y="1502293"/>
            <a:ext cx="1665923" cy="1665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C716C-2916-1128-1C68-8766BBB69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66" y="1502293"/>
            <a:ext cx="1781674" cy="1711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474967-47C5-B038-ADE0-64E318CC1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355" y="181993"/>
            <a:ext cx="835129" cy="331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7A736C-8485-E70A-2E2D-276ACA5C5ED1}"/>
              </a:ext>
            </a:extLst>
          </p:cNvPr>
          <p:cNvSpPr/>
          <p:nvPr/>
        </p:nvSpPr>
        <p:spPr>
          <a:xfrm>
            <a:off x="449204" y="634088"/>
            <a:ext cx="563281" cy="394335"/>
          </a:xfrm>
          <a:prstGeom prst="rect">
            <a:avLst/>
          </a:prstGeom>
          <a:solidFill>
            <a:srgbClr val="159B75"/>
          </a:solidFill>
          <a:ln>
            <a:solidFill>
              <a:srgbClr val="159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E5E280-E727-2ED3-D012-F8D7430C4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936" y="1547165"/>
            <a:ext cx="2405146" cy="1621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EEAE1-9802-E570-38EA-120F67AB68A1}"/>
              </a:ext>
            </a:extLst>
          </p:cNvPr>
          <p:cNvSpPr txBox="1"/>
          <p:nvPr/>
        </p:nvSpPr>
        <p:spPr>
          <a:xfrm>
            <a:off x="6189636" y="5475441"/>
            <a:ext cx="3049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00" dirty="0">
                <a:latin typeface="+mj-lt"/>
                <a:ea typeface="futura-pt" pitchFamily="34" charset="-122"/>
              </a:rPr>
              <a:t>Private &amp; Confidential  | lucie@guiltlesstogo.com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0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9346</TotalTime>
  <Words>1268</Words>
  <Application>Microsoft Office PowerPoint</Application>
  <PresentationFormat>On-screen Show (16:10)</PresentationFormat>
  <Paragraphs>302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futura-pt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Lucie Allaire</cp:lastModifiedBy>
  <cp:revision>242</cp:revision>
  <dcterms:created xsi:type="dcterms:W3CDTF">2022-10-12T21:06:42Z</dcterms:created>
  <dcterms:modified xsi:type="dcterms:W3CDTF">2023-06-06T22:48:35Z</dcterms:modified>
</cp:coreProperties>
</file>