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1334" r:id="rId2"/>
    <p:sldId id="1359" r:id="rId3"/>
    <p:sldId id="1328" r:id="rId4"/>
    <p:sldId id="1345" r:id="rId5"/>
    <p:sldId id="1342" r:id="rId6"/>
    <p:sldId id="1344" r:id="rId7"/>
    <p:sldId id="1282" r:id="rId8"/>
    <p:sldId id="1333" r:id="rId9"/>
    <p:sldId id="1262" r:id="rId10"/>
    <p:sldId id="1293" r:id="rId11"/>
    <p:sldId id="1268" r:id="rId12"/>
    <p:sldId id="1318" r:id="rId13"/>
    <p:sldId id="1335" r:id="rId14"/>
    <p:sldId id="1289" r:id="rId15"/>
    <p:sldId id="1290" r:id="rId16"/>
    <p:sldId id="1314" r:id="rId17"/>
    <p:sldId id="1315" r:id="rId18"/>
    <p:sldId id="1316" r:id="rId19"/>
    <p:sldId id="1340" r:id="rId20"/>
    <p:sldId id="257" r:id="rId21"/>
    <p:sldId id="1341" r:id="rId22"/>
    <p:sldId id="1040" r:id="rId23"/>
    <p:sldId id="1358" r:id="rId24"/>
    <p:sldId id="1237" r:id="rId25"/>
    <p:sldId id="1258" r:id="rId26"/>
    <p:sldId id="1306" r:id="rId27"/>
    <p:sldId id="1223" r:id="rId28"/>
    <p:sldId id="1307" r:id="rId29"/>
    <p:sldId id="13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4" autoAdjust="0"/>
    <p:restoredTop sz="82165" autoAdjust="0"/>
  </p:normalViewPr>
  <p:slideViewPr>
    <p:cSldViewPr snapToGrid="0">
      <p:cViewPr varScale="1">
        <p:scale>
          <a:sx n="71" d="100"/>
          <a:sy n="71" d="100"/>
        </p:scale>
        <p:origin x="437" y="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1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555A7-347F-4B47-B7B6-AF2F07CC278F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2DE6A-0A57-43F1-8289-EA72EC108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64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Welcome to the EmotionTrac business opportunity.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73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>
                <a:latin typeface="Montserrat" panose="00000500000000000000" pitchFamily="2" charset="0"/>
              </a:rPr>
              <a:t>The global video production services market is expected to reach $390 billion by 2028.</a:t>
            </a:r>
          </a:p>
          <a:p>
            <a:endParaRPr lang="en-US" sz="1200" b="1" dirty="0">
              <a:latin typeface="Montserrat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55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>
                <a:latin typeface="Montserrat" panose="00000500000000000000" pitchFamily="2" charset="0"/>
              </a:rPr>
              <a:t>The market research industry is estimated to be at $82 billion right now and growing.</a:t>
            </a:r>
          </a:p>
          <a:p>
            <a:endParaRPr lang="en-US" sz="1200" b="0" dirty="0">
              <a:latin typeface="Montserrat" panose="00000500000000000000" pitchFamily="2" charset="0"/>
            </a:endParaRPr>
          </a:p>
          <a:p>
            <a:endParaRPr lang="en-US" sz="1200" b="1" dirty="0">
              <a:latin typeface="Montserrat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Global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retail media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networks reached $101 billion in 2022 and is expected to exceed $160 billion by 2027.</a:t>
            </a:r>
            <a:endParaRPr lang="en-US" sz="1200" b="0" dirty="0">
              <a:latin typeface="Montserrat" panose="00000500000000000000" pitchFamily="2" charset="0"/>
            </a:endParaRPr>
          </a:p>
          <a:p>
            <a:endParaRPr lang="en-US" sz="1200" b="1" dirty="0">
              <a:latin typeface="Montserrat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42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legal AI software market as a whole is growing 31% compounded annually.</a:t>
            </a:r>
          </a:p>
          <a:p>
            <a:endParaRPr lang="en-US" dirty="0"/>
          </a:p>
          <a:p>
            <a:r>
              <a:rPr lang="en-US" dirty="0"/>
              <a:t>There are over 100 million trial cases filed per year in the U.S.</a:t>
            </a:r>
          </a:p>
          <a:p>
            <a:endParaRPr lang="en-US" dirty="0"/>
          </a:p>
          <a:p>
            <a:r>
              <a:rPr lang="en-US" dirty="0"/>
              <a:t>27% of those are litigation cases </a:t>
            </a:r>
          </a:p>
          <a:p>
            <a:endParaRPr lang="en-US" dirty="0"/>
          </a:p>
          <a:p>
            <a:r>
              <a:rPr lang="en-US" dirty="0"/>
              <a:t>and that equates into a $70 billion addressable market for </a:t>
            </a:r>
            <a:r>
              <a:rPr lang="en-US" dirty="0" err="1"/>
              <a:t>EmotionTrac’s</a:t>
            </a:r>
            <a:r>
              <a:rPr lang="en-US" dirty="0"/>
              <a:t> mock jury insights </a:t>
            </a:r>
          </a:p>
          <a:p>
            <a:endParaRPr lang="en-US" dirty="0"/>
          </a:p>
          <a:p>
            <a:r>
              <a:rPr lang="en-US" dirty="0"/>
              <a:t>with no competition in sight.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73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Between positioning and advertising the U.S. campaign and elections market in 2022 was $9.6 billion </a:t>
            </a:r>
          </a:p>
          <a:p>
            <a:endParaRPr lang="en-US" dirty="0"/>
          </a:p>
          <a:p>
            <a:r>
              <a:rPr lang="en-US" dirty="0"/>
              <a:t>and is expected to reach upwards of $13 billion during the next election cycle.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10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rgbClr val="1D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EmotionTrac is well beyond proof-of-concept stage.</a:t>
            </a:r>
          </a:p>
          <a:p>
            <a:pPr marL="0" marR="0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rgbClr val="1D1C1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 are now accelerating revenue and building our customer base.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73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1D1C1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Our revenue continues to grow exponentially quarter-over-quarter, year-over-year.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12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are constantly opening new business opportunities and are working to close those deals.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20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We already have initiated relationships with over 100 customers that have used our software.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The customer base is beginning to accelerate, and the order sizes are rising.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Customers are coming back with orders more frequently and w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have numerous testimonials.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1D1C1D"/>
              </a:solidFill>
              <a:effectLst/>
              <a:highlight>
                <a:srgbClr val="FFFF00"/>
              </a:highligh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60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Regularly feedback across multiple industries indicates that the results from our services are “impressive”.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0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EmotionTrac is part of the Emotion AI industry, which Bank of America recently report to be one of 14 Moonshot technologies that are together expected to achieve $6 Trillion in revenue by 2030.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79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Regularly feedback across multiple industries indicates that the results from our services are “impressive”.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54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EmotionTrac’s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innovative technology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has received 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nationally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awards in both the creative and legal industries.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25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EmotionTrac has been awarded multiple core patents, trademarks and has trade secrets.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69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The leadership team includes notable directors and advisors.</a:t>
            </a:r>
          </a:p>
          <a:p>
            <a:r>
              <a:rPr lang="en-US" b="0" dirty="0"/>
              <a:t>They have years of C level experience and have been involved in multiple exits exceeding $20 Billion.</a:t>
            </a:r>
            <a:br>
              <a:rPr lang="en-US" b="0" dirty="0"/>
            </a:b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7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What does all of this mean for the future of the company and value for the shareholders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63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extensive modeling to support our strategic decisions. </a:t>
            </a:r>
          </a:p>
          <a:p>
            <a:endParaRPr lang="en-US" dirty="0"/>
          </a:p>
          <a:p>
            <a:r>
              <a:rPr lang="en-US" dirty="0"/>
              <a:t>Our EmotionTrac operational modeling shows us that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92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business can scale quickly due to its digital nature and can achieve 90%+gross margins at critical mass.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27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discounted cash flow valuation shows us that,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186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projected cashflow from operations at the emotion AI industries 30 times revenue multiple,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 enough to put us into unicorn status,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without ever penetrating more than 1/100th of 1 percent of any market we are targeting.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842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If you would like to learn more about the EmotionTrac opportunity please send us note.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2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EmotionTrac is part of the Emotion Detection Industry that is $45 Billion today and will grow to $132 Billion by 2030.  </a:t>
            </a:r>
          </a:p>
          <a:p>
            <a:r>
              <a:rPr lang="en-US" dirty="0"/>
              <a:t>The outlook for rapid growth is very bright, but there is an industry problem getting to that growth.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8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Consent is difficult to obtain,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lack of consent is causing a flashpoint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80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current environment where just asking for consent can create customer backlash, large brands are rethinking emotion detection </a:t>
            </a:r>
          </a:p>
          <a:p>
            <a:endParaRPr lang="en-US" dirty="0"/>
          </a:p>
          <a:p>
            <a:r>
              <a:rPr lang="en-US" dirty="0"/>
              <a:t>Zoom, Intel, Spotify and Google have recently been drawn into this AI controversy.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7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 Microsoft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has announced they are phasing out emotion detection.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artificial intelligence is generating enormous cultural risks.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0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EmotionTrac presents a comprehensive solution, while providing access to the world’s largest consenting audience.</a:t>
            </a:r>
          </a:p>
          <a:p>
            <a:endParaRPr lang="en-US" dirty="0"/>
          </a:p>
          <a:p>
            <a:r>
              <a:rPr lang="en-US" dirty="0"/>
              <a:t>It is a fast, efficient, responsible gateway to emotion AI.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2DE6A-0A57-43F1-8289-EA72EC1084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4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The EmotionTrac technology solution is currently being sold into 7 immediate markets totaling over $1 Trillion dollars.</a:t>
            </a:r>
          </a:p>
          <a:p>
            <a:r>
              <a:rPr lang="en-US" b="0" dirty="0"/>
              <a:t>Our disruptive digital solution saves all of them time and money </a:t>
            </a:r>
          </a:p>
          <a:p>
            <a:r>
              <a:rPr lang="en-US" b="0" dirty="0"/>
              <a:t>and empowers them with high value insights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34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>
                <a:latin typeface="Montserrat" panose="00000500000000000000" pitchFamily="2" charset="0"/>
              </a:rPr>
              <a:t>Digital video advertising is expected to reach $186 billion by 2026.</a:t>
            </a:r>
            <a:endParaRPr lang="en-US" sz="1200" b="1" dirty="0">
              <a:latin typeface="Montserrat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4E9-0E4E-403D-B9D7-AE5E223591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8F30B-5185-4C4A-95A1-6F859182D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37879-D9AD-4FF3-9AAB-55E764770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23474-F7EB-43F6-9A76-8F9849C7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8B752-1799-4DE9-881E-5EAD52BBA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CBB2E-0B95-420E-8C7B-A7172404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2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C9294-BA18-4711-B228-5E7012CE3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C3DDC4-6DE3-49E1-9AF4-DF11C7315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13F91-7A47-480C-8C29-BF1975DE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DD6E7-1251-4487-BBC5-1DE18EA0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78EBB-7E8B-4B97-8C65-B79510E6C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C10E4B-65FD-40CE-B622-E10C9832BD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8493E-FC20-41F6-A7B2-E0E2C118A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0D774-E43D-4DB0-B095-D9AAB112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6A57F-58EB-476B-999F-8A6762BF8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AB683-6AD5-416D-9A3F-806BCE096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4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289CC-0429-4D2B-B6A3-A14D5488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28DC7-71EE-4A92-ADA4-AF0C381D6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CCDE-700D-4965-A25A-DC0A5C27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7C042-7A6C-4D0E-8184-2B0509F3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1C21F-70AC-408B-876E-9D960D46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75BE-6309-4FE0-8019-30D209BB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8A34A-4347-4835-A931-F9684724A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9A579-C805-4E20-A8F7-C8AF2551B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B42F8-C5F9-4A84-85AA-355C10A6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F4AB7-7F00-4349-9689-4831FDEF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0440-EFCF-459F-B629-72859D07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F29B2-FEA8-4F72-853E-B74379F9F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7BBEC-0536-462E-A604-E7DB24632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F8106-5B34-4E82-9D65-6EE911634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603F1-6BB7-44E2-9287-E7F4E875B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AD5D9-EB1E-4956-8DA4-8520742E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52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5CEB2-8881-4AD5-BB7E-E57A3C85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97CBF-F6D4-44DC-A30D-02F0C93AC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A9C4E-45F5-43A9-BB8D-EDE2F442C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F8CFA-4EBF-427C-8392-68FCD6B9B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90783-6CC2-4703-9659-C28166942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93796-563A-4B67-BF17-807AE9BE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AF1FCF-AAFC-4FDD-80E6-31BC6368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E0A3FE-12B7-41F2-AAA8-A095CEB6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2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05A22-6C66-4617-8039-67033F1C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7E3A5-1DBC-46B8-BCF1-DE80B7A8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D57EF-1166-4C34-B219-20A5FB76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2BED8-9C28-4DC2-B537-0CF2F833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087F25-AFAA-4FBF-926D-F8C3D3DA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B3CB57-BFB4-45A8-ADB1-F46E35038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8522D-73B3-4934-8A48-97801E8C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1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2CA05-408E-4D95-986C-98BC363A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A6783-07D2-43A4-96B2-E2CB20E64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15FD3-0955-4FD5-8078-B0991084D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D3F00-08B6-40AB-BE57-B2E6BFF6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986A2-E755-4F56-8FED-76A1E8C6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24892-81FB-454F-908C-23D22B26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4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17D7C-D9BA-4CFD-A0D0-2E0BB9F1B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D0EFF-25D5-4875-8C6A-341967207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5F558-2CF1-4589-B97D-DC18E0DC2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EA033-8DBE-4BDE-A9A0-959ACF3D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4CF4C-1C1E-4F9C-8183-BB491B41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68885-9CD2-461E-8DCB-232E5B69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9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86B520-2B54-4BC1-A077-3D10CA46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53BAE-C4E9-4ABC-9AB8-7A855ED12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BF784-923D-4DCD-834D-59577925F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FCEBE-A749-4ED0-AD1C-4053DF1BB73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185D0-9AD7-43C8-9336-961F1CB81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CB71-0DED-4428-9E59-B494767B5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81080-D514-4242-9DB0-9431CC42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4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B151A3-9FA3-19EA-9320-310F3DE6B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9" y="0"/>
            <a:ext cx="12192000" cy="68428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3BBE373-4595-5774-C1C6-1D1136DADAF8}"/>
              </a:ext>
            </a:extLst>
          </p:cNvPr>
          <p:cNvGrpSpPr/>
          <p:nvPr/>
        </p:nvGrpSpPr>
        <p:grpSpPr>
          <a:xfrm>
            <a:off x="2146151" y="2459099"/>
            <a:ext cx="7879976" cy="1391258"/>
            <a:chOff x="2939141" y="4608387"/>
            <a:chExt cx="7245045" cy="11543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08EBC5-7C15-D94A-D1C6-53E00B03D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07"/>
            <a:stretch/>
          </p:blipFill>
          <p:spPr>
            <a:xfrm>
              <a:off x="4045507" y="4616240"/>
              <a:ext cx="6138679" cy="113385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038EB0-3377-DB9C-3CAF-0FDB831EC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607" b="6466"/>
            <a:stretch/>
          </p:blipFill>
          <p:spPr>
            <a:xfrm>
              <a:off x="2939141" y="4608387"/>
              <a:ext cx="970921" cy="1154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827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5DFA57-493A-D3F7-0540-9200F8A6B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74726E-12B5-46B6-A19C-8BCCF57B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306" y="384151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Global Video Production Services Market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$390 Billion in 2028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BC268-E852-9FAC-EC85-A658880D5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485" y="1811755"/>
            <a:ext cx="9711029" cy="466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317"/>
    </mc:Choice>
    <mc:Fallback xmlns="">
      <p:transition advTm="9317"/>
    </mc:Fallback>
  </mc:AlternateContent>
  <p:extLst>
    <p:ext uri="{E180D4A7-C9FB-4DFB-919C-405C955672EB}">
      <p14:showEvtLst xmlns:p14="http://schemas.microsoft.com/office/powerpoint/2010/main">
        <p14:playEvt time="0" objId="6"/>
        <p14:stopEvt time="9155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7BE622-3BB8-2C1C-ED28-54C33E108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74726E-12B5-46B6-A19C-8BCCF57B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306" y="384151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Market Research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$108 Billion in 2026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8FA71E-E1C9-87EC-ECAE-4416E36D8A58}"/>
              </a:ext>
            </a:extLst>
          </p:cNvPr>
          <p:cNvSpPr/>
          <p:nvPr/>
        </p:nvSpPr>
        <p:spPr>
          <a:xfrm>
            <a:off x="1554480" y="1642010"/>
            <a:ext cx="8955741" cy="4781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CCE7C1-BC46-74CA-A773-03CFF5E446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6" t="93440" r="57607" b="1150"/>
          <a:stretch/>
        </p:blipFill>
        <p:spPr>
          <a:xfrm>
            <a:off x="1554480" y="6109588"/>
            <a:ext cx="3700632" cy="258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1BBBE2-3BB4-FE52-8826-67A123520C81}"/>
              </a:ext>
            </a:extLst>
          </p:cNvPr>
          <p:cNvSpPr txBox="1"/>
          <p:nvPr/>
        </p:nvSpPr>
        <p:spPr>
          <a:xfrm>
            <a:off x="2371165" y="1824967"/>
            <a:ext cx="7449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Global Market Research Service Market, Forecast Market Size,</a:t>
            </a:r>
          </a:p>
          <a:p>
            <a:pPr algn="ctr"/>
            <a:r>
              <a:rPr lang="en-US" sz="2200" b="1" dirty="0"/>
              <a:t>2020-2026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18672-24BF-D7F8-B6BC-E5B3919D48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38" b="3708"/>
          <a:stretch/>
        </p:blipFill>
        <p:spPr>
          <a:xfrm>
            <a:off x="2953820" y="2562020"/>
            <a:ext cx="6284359" cy="340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8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317"/>
    </mc:Choice>
    <mc:Fallback xmlns="">
      <p:transition advTm="9317"/>
    </mc:Fallback>
  </mc:AlternateContent>
  <p:extLst>
    <p:ext uri="{E180D4A7-C9FB-4DFB-919C-405C955672EB}">
      <p14:showEvtLst xmlns:p14="http://schemas.microsoft.com/office/powerpoint/2010/main">
        <p14:playEvt time="0" objId="6"/>
        <p14:stopEvt time="9155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12B071-4E0C-9AE8-7831-32FB6189D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74726E-12B5-46B6-A19C-8BCCF57B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699" y="208809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Retail Media Networks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Exceed $160 Billion in 2027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7A01C-E7B6-8D95-DE8F-1A22C2121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519" y="1501837"/>
            <a:ext cx="7550959" cy="512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317"/>
    </mc:Choice>
    <mc:Fallback xmlns="">
      <p:transition advTm="9317"/>
    </mc:Fallback>
  </mc:AlternateContent>
  <p:extLst>
    <p:ext uri="{E180D4A7-C9FB-4DFB-919C-405C955672EB}">
      <p14:showEvtLst xmlns:p14="http://schemas.microsoft.com/office/powerpoint/2010/main">
        <p14:playEvt time="0" objId="6"/>
        <p14:stopEvt time="9155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109CD-B32A-164F-04C5-0F945500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221A0C-21B1-4886-A2AA-9183EDCE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Legal AI Software Market 31% CAGR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259D0-009E-7721-DDA8-5CAD9D77B498}"/>
              </a:ext>
            </a:extLst>
          </p:cNvPr>
          <p:cNvSpPr/>
          <p:nvPr/>
        </p:nvSpPr>
        <p:spPr>
          <a:xfrm>
            <a:off x="301214" y="1878076"/>
            <a:ext cx="11629017" cy="46147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8B518-29BE-4210-BA2C-12BB11C37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90" y="2225327"/>
            <a:ext cx="9955530" cy="392029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600" b="1" dirty="0"/>
              <a:t>100,400,000   Trial cases filed per year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600" b="1" dirty="0"/>
              <a:t>27%  Litigation related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800" b="1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600" b="1" dirty="0"/>
              <a:t>$70 Billion Legal Market For Emotional AI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600" b="1" dirty="0"/>
              <a:t>No competitors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93401-4B64-6CA2-505E-10D49DA08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78762" y="2048223"/>
            <a:ext cx="4351469" cy="202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52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FF7D5-BA9A-3B11-0384-92F190148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D33E54E3-4C55-78EB-F922-72C595B2B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306" y="384151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Campaign &amp; Elections Spending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$9.6 Billion in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FA981-0AEF-4E85-0C33-51BABAC61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562" y="1852704"/>
            <a:ext cx="7976088" cy="44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86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9BBBFD-1921-B76E-1B92-0FE56E969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4F1234-DBC6-4635-AA0D-8C3966B3A047}"/>
              </a:ext>
            </a:extLst>
          </p:cNvPr>
          <p:cNvGrpSpPr/>
          <p:nvPr/>
        </p:nvGrpSpPr>
        <p:grpSpPr>
          <a:xfrm>
            <a:off x="2028172" y="966042"/>
            <a:ext cx="7551096" cy="1227429"/>
            <a:chOff x="2939141" y="4608387"/>
            <a:chExt cx="7205481" cy="11774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73BC72-88DC-42A1-BD9D-B6AD06BD6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07"/>
            <a:stretch/>
          </p:blipFill>
          <p:spPr>
            <a:xfrm>
              <a:off x="4005943" y="4651930"/>
              <a:ext cx="6138679" cy="113385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5C4AC9-4885-45EF-95FF-6CCEC6FE4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87607" b="6466"/>
            <a:stretch/>
          </p:blipFill>
          <p:spPr>
            <a:xfrm>
              <a:off x="2939141" y="4608387"/>
              <a:ext cx="970921" cy="115437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D8DDF28-BE9B-4EB2-81F3-30CDC05E6071}"/>
              </a:ext>
            </a:extLst>
          </p:cNvPr>
          <p:cNvSpPr txBox="1"/>
          <p:nvPr/>
        </p:nvSpPr>
        <p:spPr>
          <a:xfrm>
            <a:off x="3371849" y="2792184"/>
            <a:ext cx="5720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800" b="1" dirty="0">
                <a:solidFill>
                  <a:schemeClr val="bg1"/>
                </a:solidFill>
              </a:rPr>
              <a:t>Traction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7360843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1976" objId="7"/>
        <p14:stopEvt time="8368" objId="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FD636-11CD-A9D1-7A7F-23F5CCC18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6" name="Rechthoek 1">
            <a:extLst>
              <a:ext uri="{FF2B5EF4-FFF2-40B4-BE49-F238E27FC236}">
                <a16:creationId xmlns:a16="http://schemas.microsoft.com/office/drawing/2014/main" id="{F39B35D0-BC67-52D1-512A-6180218A2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552" y="455272"/>
            <a:ext cx="97008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6000" b="1">
                <a:solidFill>
                  <a:schemeClr val="bg1"/>
                </a:solidFill>
              </a:rPr>
              <a:t>Annual Revenue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74415-E615-3F13-54F4-F3682D73D6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2" t="15263" r="4038" b="10146"/>
          <a:stretch/>
        </p:blipFill>
        <p:spPr>
          <a:xfrm>
            <a:off x="2830286" y="1703614"/>
            <a:ext cx="6531428" cy="49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2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84"/>
    </mc:Choice>
    <mc:Fallback xmlns="">
      <p:transition advTm="12184"/>
    </mc:Fallback>
  </mc:AlternateContent>
  <p:extLst>
    <p:ext uri="{E180D4A7-C9FB-4DFB-919C-405C955672EB}">
      <p14:showEvtLst xmlns:p14="http://schemas.microsoft.com/office/powerpoint/2010/main">
        <p14:playEvt time="0" objId="5"/>
        <p14:stopEvt time="12184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6140D0-796E-6834-0E85-2FC734C8B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4" name="Rechthoek 1">
            <a:extLst>
              <a:ext uri="{FF2B5EF4-FFF2-40B4-BE49-F238E27FC236}">
                <a16:creationId xmlns:a16="http://schemas.microsoft.com/office/drawing/2014/main" id="{71C8BCA4-3EDB-4669-8343-E2154E7CD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7248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4800" b="1" dirty="0">
                <a:solidFill>
                  <a:schemeClr val="bg1"/>
                </a:solidFill>
                <a:latin typeface="Montserrat,Bold"/>
              </a:rPr>
              <a:t>Building Opportunities</a:t>
            </a:r>
            <a:endParaRPr lang="nl-NL" altLang="nl-NL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A2915-BDCF-0073-1CC8-06909867FA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59" b="9943"/>
          <a:stretch/>
        </p:blipFill>
        <p:spPr>
          <a:xfrm>
            <a:off x="2188125" y="1295400"/>
            <a:ext cx="7815749" cy="55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84"/>
    </mc:Choice>
    <mc:Fallback xmlns="">
      <p:transition advTm="12184"/>
    </mc:Fallback>
  </mc:AlternateContent>
  <p:extLst>
    <p:ext uri="{E180D4A7-C9FB-4DFB-919C-405C955672EB}">
      <p14:showEvtLst xmlns:p14="http://schemas.microsoft.com/office/powerpoint/2010/main">
        <p14:playEvt time="0" objId="5"/>
        <p14:stopEvt time="12184" objId="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6D63CB-6F73-2923-E005-39E2315F4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pic>
        <p:nvPicPr>
          <p:cNvPr id="1026" name="Picture 2" descr="Morgan &amp; Morgan Lawyers | America's Largest Personal Injury Law Firm">
            <a:extLst>
              <a:ext uri="{FF2B5EF4-FFF2-40B4-BE49-F238E27FC236}">
                <a16:creationId xmlns:a16="http://schemas.microsoft.com/office/drawing/2014/main" id="{0524B735-6E55-4A4F-A5D3-F108DB82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7" y="4422458"/>
            <a:ext cx="18478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B72DFD-6297-4BD6-B6CB-2A10475B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05" y="4728740"/>
            <a:ext cx="2670810" cy="14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Brief History of Black Entertainment Television">
            <a:extLst>
              <a:ext uri="{FF2B5EF4-FFF2-40B4-BE49-F238E27FC236}">
                <a16:creationId xmlns:a16="http://schemas.microsoft.com/office/drawing/2014/main" id="{527EF472-0E6A-436C-B56C-79661EC2E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881" y="4655395"/>
            <a:ext cx="2967566" cy="14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FC73E1-80E6-DB58-0050-88D5C139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" y="3319197"/>
            <a:ext cx="4445635" cy="58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22D0B-C9BF-FD6F-5C84-2F6DF0DBD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8530" y="3128147"/>
            <a:ext cx="3886200" cy="1036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2A2827-CE79-B8E5-37F8-2CEC3EA0F317}"/>
              </a:ext>
            </a:extLst>
          </p:cNvPr>
          <p:cNvSpPr txBox="1"/>
          <p:nvPr/>
        </p:nvSpPr>
        <p:spPr>
          <a:xfrm>
            <a:off x="1234574" y="452027"/>
            <a:ext cx="93517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2" charset="0"/>
              </a:rPr>
              <a:t>Clients Served	 			100+ </a:t>
            </a:r>
          </a:p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2" charset="0"/>
              </a:rPr>
              <a:t>Customer Value 		  $4,800</a:t>
            </a:r>
          </a:p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2" charset="0"/>
              </a:rPr>
              <a:t>Largest Single Order	$75,000</a:t>
            </a:r>
          </a:p>
        </p:txBody>
      </p:sp>
    </p:spTree>
    <p:extLst>
      <p:ext uri="{BB962C8B-B14F-4D97-AF65-F5344CB8AC3E}">
        <p14:creationId xmlns:p14="http://schemas.microsoft.com/office/powerpoint/2010/main" val="1108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84"/>
    </mc:Choice>
    <mc:Fallback xmlns="">
      <p:transition advTm="12184"/>
    </mc:Fallback>
  </mc:AlternateContent>
  <p:extLst>
    <p:ext uri="{E180D4A7-C9FB-4DFB-919C-405C955672EB}">
      <p14:showEvtLst xmlns:p14="http://schemas.microsoft.com/office/powerpoint/2010/main">
        <p14:playEvt time="0" objId="5"/>
        <p14:stopEvt time="12184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F17DA-0B84-14BF-FDCE-5B99873DB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66E67B-37CF-4DA6-9860-2529915F0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13" y="2563696"/>
            <a:ext cx="3657600" cy="365760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A1C2E61-8BEA-4FC7-B2B0-3F54D1ABC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9" y="1600200"/>
            <a:ext cx="36576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DC9BB-2AB7-4603-9BCA-134DAF988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386" y="2704477"/>
            <a:ext cx="3657600" cy="3657600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B35FA6C-3BB0-499D-8297-4439FF8C9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0" y="1670125"/>
            <a:ext cx="3657600" cy="3657600"/>
          </a:xfrm>
          <a:prstGeom prst="rect">
            <a:avLst/>
          </a:prstGeom>
        </p:spPr>
      </p:pic>
      <p:sp>
        <p:nvSpPr>
          <p:cNvPr id="7" name="Rechthoek 1">
            <a:extLst>
              <a:ext uri="{FF2B5EF4-FFF2-40B4-BE49-F238E27FC236}">
                <a16:creationId xmlns:a16="http://schemas.microsoft.com/office/drawing/2014/main" id="{BFCCED2C-8205-57B4-294A-A0425B801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7248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4800" b="1" dirty="0">
                <a:solidFill>
                  <a:schemeClr val="bg1"/>
                </a:solidFill>
                <a:latin typeface="Montserrat,Bold"/>
              </a:rPr>
              <a:t>Creative Media</a:t>
            </a:r>
            <a:endParaRPr lang="nl-NL" altLang="nl-NL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6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216"/>
    </mc:Choice>
    <mc:Fallback xmlns="">
      <p:transition advTm="15216"/>
    </mc:Fallback>
  </mc:AlternateContent>
  <p:extLst>
    <p:ext uri="{E180D4A7-C9FB-4DFB-919C-405C955672EB}">
      <p14:showEvtLst xmlns:p14="http://schemas.microsoft.com/office/powerpoint/2010/main">
        <p14:playEvt time="76" objId="3"/>
        <p14:stopEvt time="14761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D13BC8-1250-E16E-7D1E-B44DA623F941}"/>
              </a:ext>
            </a:extLst>
          </p:cNvPr>
          <p:cNvSpPr/>
          <p:nvPr/>
        </p:nvSpPr>
        <p:spPr>
          <a:xfrm>
            <a:off x="0" y="0"/>
            <a:ext cx="122275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15C41-64F3-E7A4-51C4-7839D96AF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475125"/>
            <a:ext cx="2433286" cy="12774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EEF971-BE47-CD44-FE06-3113E58ED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20" y="2462212"/>
            <a:ext cx="11921520" cy="4345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62B90A-8263-5E8A-EA9B-8A515F25D55B}"/>
              </a:ext>
            </a:extLst>
          </p:cNvPr>
          <p:cNvGrpSpPr/>
          <p:nvPr/>
        </p:nvGrpSpPr>
        <p:grpSpPr>
          <a:xfrm>
            <a:off x="4367213" y="333375"/>
            <a:ext cx="7496175" cy="2767013"/>
            <a:chOff x="4367213" y="333375"/>
            <a:chExt cx="7496175" cy="27670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C38F81-A530-8BA6-57FD-92ACD83A5909}"/>
                </a:ext>
              </a:extLst>
            </p:cNvPr>
            <p:cNvSpPr/>
            <p:nvPr/>
          </p:nvSpPr>
          <p:spPr>
            <a:xfrm>
              <a:off x="4367213" y="333375"/>
              <a:ext cx="7496175" cy="27670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20FBC8-9303-4665-A595-0885D7E71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6377"/>
            <a:stretch/>
          </p:blipFill>
          <p:spPr>
            <a:xfrm>
              <a:off x="4510087" y="475125"/>
              <a:ext cx="7219951" cy="249726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F920F59-53F0-3D8B-2A5F-FA57C021CD5A}"/>
              </a:ext>
            </a:extLst>
          </p:cNvPr>
          <p:cNvSpPr/>
          <p:nvPr/>
        </p:nvSpPr>
        <p:spPr>
          <a:xfrm>
            <a:off x="683111" y="3813586"/>
            <a:ext cx="10348856" cy="220532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59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20719E-A60D-F679-228A-E2D8767E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F06CC7B-E6A9-44BE-8265-B7C19D178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12" y="3340965"/>
            <a:ext cx="3200400" cy="3200400"/>
          </a:xfrm>
          <a:prstGeom prst="rect">
            <a:avLst/>
          </a:prstGeom>
        </p:spPr>
      </p:pic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BB8760D-1642-4654-8686-0E6836D31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758" y="1486527"/>
            <a:ext cx="3200400" cy="3200400"/>
          </a:xfrm>
          <a:prstGeom prst="rect">
            <a:avLst/>
          </a:prstGeom>
        </p:spPr>
      </p:pic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BFF1CC8-06C7-4853-BE7E-0EBFB2A26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69" y="3340965"/>
            <a:ext cx="3200400" cy="3200400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6CA1F47-C2DE-4A76-B867-BA83704B1E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55" y="1486527"/>
            <a:ext cx="3200400" cy="3200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F161DB-1FC6-4FAC-A3A7-332251ED10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158" y="3340965"/>
            <a:ext cx="3200400" cy="3200400"/>
          </a:xfrm>
          <a:prstGeom prst="rect">
            <a:avLst/>
          </a:prstGeom>
        </p:spPr>
      </p:pic>
      <p:pic>
        <p:nvPicPr>
          <p:cNvPr id="13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AA78C23-64D2-46BE-9F8E-DA0954C58F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2" y="1486527"/>
            <a:ext cx="3200400" cy="3200400"/>
          </a:xfrm>
          <a:prstGeom prst="rect">
            <a:avLst/>
          </a:prstGeom>
        </p:spPr>
      </p:pic>
      <p:sp>
        <p:nvSpPr>
          <p:cNvPr id="3" name="Rechthoek 1">
            <a:extLst>
              <a:ext uri="{FF2B5EF4-FFF2-40B4-BE49-F238E27FC236}">
                <a16:creationId xmlns:a16="http://schemas.microsoft.com/office/drawing/2014/main" id="{3C1AE902-E6B0-CAA8-B485-E44C39357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7248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4800" b="1" dirty="0">
                <a:solidFill>
                  <a:schemeClr val="bg1"/>
                </a:solidFill>
                <a:latin typeface="Montserrat,Bold"/>
              </a:rPr>
              <a:t>Legal</a:t>
            </a:r>
            <a:endParaRPr lang="nl-NL" altLang="nl-NL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216"/>
    </mc:Choice>
    <mc:Fallback xmlns="">
      <p:transition advTm="15216"/>
    </mc:Fallback>
  </mc:AlternateContent>
  <p:extLst>
    <p:ext uri="{E180D4A7-C9FB-4DFB-919C-405C955672EB}">
      <p14:showEvtLst xmlns:p14="http://schemas.microsoft.com/office/powerpoint/2010/main">
        <p14:playEvt time="76" objId="3"/>
        <p14:stopEvt time="14761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97580-12D4-D7AC-6517-262652016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5" name="Rechthoek 1">
            <a:extLst>
              <a:ext uri="{FF2B5EF4-FFF2-40B4-BE49-F238E27FC236}">
                <a16:creationId xmlns:a16="http://schemas.microsoft.com/office/drawing/2014/main" id="{FD831651-D0CB-4041-A59D-726D7194B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940" y="512361"/>
            <a:ext cx="54521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2400" b="1" dirty="0">
                <a:solidFill>
                  <a:schemeClr val="tx1"/>
                </a:solidFill>
                <a:latin typeface="Montserrat,Bold"/>
              </a:rPr>
              <a:t>Best use of Artifical Intelligence to Optimize Creative</a:t>
            </a:r>
            <a:endParaRPr lang="nl-NL" altLang="nl-NL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hthoek 1">
            <a:extLst>
              <a:ext uri="{FF2B5EF4-FFF2-40B4-BE49-F238E27FC236}">
                <a16:creationId xmlns:a16="http://schemas.microsoft.com/office/drawing/2014/main" id="{41569131-9E63-9A7A-9C8A-CB4A37E3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552" y="292712"/>
            <a:ext cx="97008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6000" b="1" dirty="0">
                <a:solidFill>
                  <a:schemeClr val="bg1"/>
                </a:solidFill>
              </a:rPr>
              <a:t>National Awards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8553C3-E453-BD77-E6C9-BD3F58D245C8}"/>
              </a:ext>
            </a:extLst>
          </p:cNvPr>
          <p:cNvGrpSpPr/>
          <p:nvPr/>
        </p:nvGrpSpPr>
        <p:grpSpPr>
          <a:xfrm>
            <a:off x="6190628" y="1981689"/>
            <a:ext cx="5077885" cy="3402809"/>
            <a:chOff x="5941482" y="2667896"/>
            <a:chExt cx="5077885" cy="34028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4FB3313-83BB-E9AD-11E9-2221B83F615C}"/>
                </a:ext>
              </a:extLst>
            </p:cNvPr>
            <p:cNvGrpSpPr/>
            <p:nvPr/>
          </p:nvGrpSpPr>
          <p:grpSpPr>
            <a:xfrm>
              <a:off x="6377941" y="3009639"/>
              <a:ext cx="4222255" cy="2638866"/>
              <a:chOff x="6139816" y="1705525"/>
              <a:chExt cx="5106062" cy="3686127"/>
            </a:xfrm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58061DEE-46C9-4519-9451-CACA6DEF6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47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7940" y="1705525"/>
                <a:ext cx="4629813" cy="1949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hthoek 1">
                <a:extLst>
                  <a:ext uri="{FF2B5EF4-FFF2-40B4-BE49-F238E27FC236}">
                    <a16:creationId xmlns:a16="http://schemas.microsoft.com/office/drawing/2014/main" id="{5F42C752-C154-450F-8778-0AB921606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9816" y="3972913"/>
                <a:ext cx="5106062" cy="1418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150000"/>
                  </a:lnSpc>
                  <a:spcBef>
                    <a:spcPts val="1000"/>
                  </a:spcBef>
                  <a:buClr>
                    <a:srgbClr val="FAA51C"/>
                  </a:buClr>
                  <a:buSzPct val="140000"/>
                  <a:buFont typeface="Arial" panose="020B0604020202020204" pitchFamily="34" charset="0"/>
                  <a:buChar char="•"/>
                  <a:defRPr sz="1400">
                    <a:solidFill>
                      <a:srgbClr val="404040"/>
                    </a:solidFill>
                    <a:latin typeface="Montserrat" panose="00000500000000000000" pitchFamily="2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ts val="500"/>
                  </a:spcBef>
                  <a:buClr>
                    <a:srgbClr val="FAA51C"/>
                  </a:buClr>
                  <a:buSzPct val="140000"/>
                  <a:buFont typeface="Arial" panose="020B0604020202020204" pitchFamily="34" charset="0"/>
                  <a:buChar char="•"/>
                  <a:defRPr sz="1400">
                    <a:solidFill>
                      <a:srgbClr val="404040"/>
                    </a:solidFill>
                    <a:latin typeface="Montserrat" panose="00000500000000000000" pitchFamily="2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ts val="500"/>
                  </a:spcBef>
                  <a:buClr>
                    <a:srgbClr val="FAA51C"/>
                  </a:buClr>
                  <a:buSzPct val="140000"/>
                  <a:buFont typeface="Arial" panose="020B0604020202020204" pitchFamily="34" charset="0"/>
                  <a:buChar char="•"/>
                  <a:defRPr sz="1400">
                    <a:solidFill>
                      <a:srgbClr val="404040"/>
                    </a:solidFill>
                    <a:latin typeface="Montserrat" panose="00000500000000000000" pitchFamily="2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ts val="500"/>
                  </a:spcBef>
                  <a:buClr>
                    <a:srgbClr val="FAA51C"/>
                  </a:buClr>
                  <a:buSzPct val="140000"/>
                  <a:buFont typeface="Arial" panose="020B0604020202020204" pitchFamily="34" charset="0"/>
                  <a:buChar char="•"/>
                  <a:defRPr sz="1400">
                    <a:solidFill>
                      <a:srgbClr val="404040"/>
                    </a:solidFill>
                    <a:latin typeface="Montserrat" panose="00000500000000000000" pitchFamily="2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ts val="500"/>
                  </a:spcBef>
                  <a:buClr>
                    <a:srgbClr val="FAA51C"/>
                  </a:buClr>
                  <a:buSzPct val="140000"/>
                  <a:buFont typeface="Arial" panose="020B0604020202020204" pitchFamily="34" charset="0"/>
                  <a:buChar char="•"/>
                  <a:defRPr sz="1400">
                    <a:solidFill>
                      <a:srgbClr val="404040"/>
                    </a:solidFill>
                    <a:latin typeface="Montserrat" panose="00000500000000000000" pitchFamily="2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FAA51C"/>
                  </a:buClr>
                  <a:buSzPct val="140000"/>
                  <a:buFont typeface="Arial" panose="020B0604020202020204" pitchFamily="34" charset="0"/>
                  <a:buChar char="•"/>
                  <a:defRPr sz="1400">
                    <a:solidFill>
                      <a:srgbClr val="404040"/>
                    </a:solidFill>
                    <a:latin typeface="Montserrat" panose="00000500000000000000" pitchFamily="2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FAA51C"/>
                  </a:buClr>
                  <a:buSzPct val="140000"/>
                  <a:buFont typeface="Arial" panose="020B0604020202020204" pitchFamily="34" charset="0"/>
                  <a:buChar char="•"/>
                  <a:defRPr sz="1400">
                    <a:solidFill>
                      <a:srgbClr val="404040"/>
                    </a:solidFill>
                    <a:latin typeface="Montserrat" panose="00000500000000000000" pitchFamily="2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FAA51C"/>
                  </a:buClr>
                  <a:buSzPct val="140000"/>
                  <a:buFont typeface="Arial" panose="020B0604020202020204" pitchFamily="34" charset="0"/>
                  <a:buChar char="•"/>
                  <a:defRPr sz="1400">
                    <a:solidFill>
                      <a:srgbClr val="404040"/>
                    </a:solidFill>
                    <a:latin typeface="Montserrat" panose="00000500000000000000" pitchFamily="2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FAA51C"/>
                  </a:buClr>
                  <a:buSzPct val="140000"/>
                  <a:buFont typeface="Arial" panose="020B0604020202020204" pitchFamily="34" charset="0"/>
                  <a:buChar char="•"/>
                  <a:defRPr sz="1400">
                    <a:solidFill>
                      <a:srgbClr val="404040"/>
                    </a:solidFill>
                    <a:latin typeface="Montserrat" panose="00000500000000000000" pitchFamily="2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nl-NL" altLang="nl-NL" sz="2000" b="1" dirty="0">
                    <a:solidFill>
                      <a:schemeClr val="bg1"/>
                    </a:solidFill>
                    <a:latin typeface="Montserrat,Bold"/>
                  </a:rPr>
                  <a:t>American Bar Association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nl-NL" altLang="nl-NL" sz="2000" b="1" dirty="0">
                    <a:solidFill>
                      <a:schemeClr val="bg1"/>
                    </a:solidFill>
                    <a:latin typeface="Montserrat,Bold"/>
                  </a:rPr>
                  <a:t>Top 5 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nl-NL" altLang="nl-NL" sz="2000" b="1" dirty="0">
                    <a:solidFill>
                      <a:schemeClr val="bg1"/>
                    </a:solidFill>
                    <a:latin typeface="Montserrat,Bold"/>
                  </a:rPr>
                  <a:t>Legal Tech 2022</a:t>
                </a:r>
                <a:endParaRPr lang="nl-NL" altLang="nl-NL" sz="2000" b="1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7" name="Picture 8" descr="Laurel Wreath for Film Festival Awards (#3) | Laurel wreath, Free clip art,  Silhouette vector">
              <a:extLst>
                <a:ext uri="{FF2B5EF4-FFF2-40B4-BE49-F238E27FC236}">
                  <a16:creationId xmlns:a16="http://schemas.microsoft.com/office/drawing/2014/main" id="{D47777F1-BDB1-D7A8-981C-C57EFE6850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71"/>
            <a:stretch/>
          </p:blipFill>
          <p:spPr bwMode="auto">
            <a:xfrm>
              <a:off x="5941482" y="2667896"/>
              <a:ext cx="1186839" cy="3382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Laurel Wreath for Film Festival Awards (#3) | Laurel wreath, Free clip art,  Silhouette vector">
              <a:extLst>
                <a:ext uri="{FF2B5EF4-FFF2-40B4-BE49-F238E27FC236}">
                  <a16:creationId xmlns:a16="http://schemas.microsoft.com/office/drawing/2014/main" id="{C5965A67-9447-F581-7E91-74A2919732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71"/>
            <a:stretch/>
          </p:blipFill>
          <p:spPr bwMode="auto">
            <a:xfrm flipH="1">
              <a:off x="9832528" y="2688650"/>
              <a:ext cx="1186839" cy="3382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2E8787-1610-3901-C77A-6E66FB1C4EA7}"/>
              </a:ext>
            </a:extLst>
          </p:cNvPr>
          <p:cNvGrpSpPr/>
          <p:nvPr/>
        </p:nvGrpSpPr>
        <p:grpSpPr>
          <a:xfrm>
            <a:off x="562635" y="1343358"/>
            <a:ext cx="5396133" cy="4110314"/>
            <a:chOff x="621378" y="1543430"/>
            <a:chExt cx="5396133" cy="4110314"/>
          </a:xfrm>
        </p:grpSpPr>
        <p:pic>
          <p:nvPicPr>
            <p:cNvPr id="1026" name="Picture 2" descr="Recognition and Awards. Political Consulting. Public Affairs. Digital. -  ColdSpark">
              <a:extLst>
                <a:ext uri="{FF2B5EF4-FFF2-40B4-BE49-F238E27FC236}">
                  <a16:creationId xmlns:a16="http://schemas.microsoft.com/office/drawing/2014/main" id="{F537B4B7-6F9B-8770-34EC-83F9B29CF5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rgbClr val="66FF3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encilSketch/>
                      </a14:imgEffect>
                      <a14:imgEffect>
                        <a14:colorTemperature colorTemp="4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04" t="13298" r="24236" b="15385"/>
            <a:stretch/>
          </p:blipFill>
          <p:spPr bwMode="auto">
            <a:xfrm>
              <a:off x="621378" y="1543430"/>
              <a:ext cx="5192683" cy="4110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Our Awards - MDW Communications">
              <a:extLst>
                <a:ext uri="{FF2B5EF4-FFF2-40B4-BE49-F238E27FC236}">
                  <a16:creationId xmlns:a16="http://schemas.microsoft.com/office/drawing/2014/main" id="{5B9D8448-48FA-CA39-F43E-55531C497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529" y="1640542"/>
              <a:ext cx="1579982" cy="3743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153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84"/>
    </mc:Choice>
    <mc:Fallback xmlns="">
      <p:transition advTm="12184"/>
    </mc:Fallback>
  </mc:AlternateContent>
  <p:extLst>
    <p:ext uri="{E180D4A7-C9FB-4DFB-919C-405C955672EB}">
      <p14:showEvtLst xmlns:p14="http://schemas.microsoft.com/office/powerpoint/2010/main">
        <p14:playEvt time="0" objId="5"/>
        <p14:stopEvt time="12184" objId="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F26B0-8797-30D1-0804-EDDA980E4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E5BDD010-3AF7-4B32-BF48-B3AC52AEE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849437"/>
            <a:ext cx="10518775" cy="137794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nl-NL" sz="2000" dirty="0">
                <a:solidFill>
                  <a:schemeClr val="bg1"/>
                </a:solidFill>
                <a:latin typeface="Montserrat" panose="00000500000000000000" pitchFamily="2" charset="0"/>
              </a:rPr>
              <a:t>Measures slight changes in facial expressions while video is watched. </a:t>
            </a:r>
          </a:p>
          <a:p>
            <a:pPr eaLnBrk="1" hangingPunct="1"/>
            <a:r>
              <a:rPr lang="en-US" altLang="nl-NL" sz="2000" dirty="0">
                <a:solidFill>
                  <a:schemeClr val="bg1"/>
                </a:solidFill>
                <a:latin typeface="Montserrat" panose="00000500000000000000" pitchFamily="2" charset="0"/>
              </a:rPr>
              <a:t>Determines emotional reactions and engagements second by second. </a:t>
            </a:r>
          </a:p>
          <a:p>
            <a:pPr eaLnBrk="1" hangingPunct="1"/>
            <a:r>
              <a:rPr lang="en-US" altLang="nl-NL" sz="2000" dirty="0">
                <a:solidFill>
                  <a:schemeClr val="bg1"/>
                </a:solidFill>
                <a:latin typeface="Montserrat" panose="00000500000000000000" pitchFamily="2" charset="0"/>
              </a:rPr>
              <a:t>Utilizes data science to interpret reporting. </a:t>
            </a:r>
          </a:p>
        </p:txBody>
      </p:sp>
      <p:sp>
        <p:nvSpPr>
          <p:cNvPr id="19459" name="Slide Number Placeholder 4">
            <a:extLst>
              <a:ext uri="{FF2B5EF4-FFF2-40B4-BE49-F238E27FC236}">
                <a16:creationId xmlns:a16="http://schemas.microsoft.com/office/drawing/2014/main" id="{B5F0C4AE-4113-49CB-8DDF-6304AD77E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06AEC78F-B764-4A1C-B60A-4E39E1B078ED}" type="slidenum">
              <a:rPr lang="en-US" altLang="nl-NL" sz="1000">
                <a:solidFill>
                  <a:srgbClr val="898989"/>
                </a:solidFill>
                <a:latin typeface="Montserrat Medium" panose="00000600000000000000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nl-NL" sz="1000">
              <a:solidFill>
                <a:srgbClr val="898989"/>
              </a:solidFill>
              <a:latin typeface="Montserrat Medium" panose="00000600000000000000" pitchFamily="2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15A04C-4A24-C74A-8CF7-B8D09929A255}"/>
              </a:ext>
            </a:extLst>
          </p:cNvPr>
          <p:cNvSpPr txBox="1">
            <a:spLocks/>
          </p:cNvSpPr>
          <p:nvPr/>
        </p:nvSpPr>
        <p:spPr>
          <a:xfrm>
            <a:off x="300038" y="1160463"/>
            <a:ext cx="5462587" cy="600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defRPr/>
            </a:pPr>
            <a:r>
              <a:rPr lang="en-US" sz="2400" b="1" dirty="0">
                <a:solidFill>
                  <a:schemeClr val="bg1"/>
                </a:solidFill>
                <a:latin typeface="Montserrat" pitchFamily="2" charset="0"/>
                <a:cs typeface="+mn-cs"/>
              </a:rPr>
              <a:t>The technology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8E376D-7C47-4140-8C80-81A4AF47595A}"/>
              </a:ext>
            </a:extLst>
          </p:cNvPr>
          <p:cNvSpPr txBox="1">
            <a:spLocks/>
          </p:cNvSpPr>
          <p:nvPr/>
        </p:nvSpPr>
        <p:spPr>
          <a:xfrm>
            <a:off x="254635" y="3552825"/>
            <a:ext cx="3721100" cy="2268538"/>
          </a:xfrm>
          <a:prstGeom prst="rect">
            <a:avLst/>
          </a:prstGeom>
          <a:solidFill>
            <a:srgbClr val="E8F3FF"/>
          </a:solidFill>
          <a:ln>
            <a:solidFill>
              <a:srgbClr val="0A72B2"/>
            </a:solidFill>
          </a:ln>
        </p:spPr>
        <p:txBody>
          <a:bodyPr rIns="216000">
            <a:normAutofit/>
          </a:bodyPr>
          <a:lstStyle/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defRPr/>
            </a:pPr>
            <a:r>
              <a:rPr lang="en-US" sz="1500" dirty="0">
                <a:solidFill>
                  <a:schemeClr val="bg1"/>
                </a:solidFill>
                <a:latin typeface="Montserrat" pitchFamily="2" charset="0"/>
                <a:cs typeface="+mn-cs"/>
              </a:rPr>
              <a:t>	</a:t>
            </a:r>
            <a:r>
              <a:rPr lang="en-US" sz="1500" b="1" dirty="0">
                <a:latin typeface="Montserrat" pitchFamily="2" charset="0"/>
                <a:cs typeface="+mn-cs"/>
              </a:rPr>
              <a:t>US PAT# 10,609,450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defRPr/>
            </a:pPr>
            <a:r>
              <a:rPr lang="en-US" sz="1500" b="1" dirty="0">
                <a:latin typeface="Montserrat" pitchFamily="2" charset="0"/>
                <a:cs typeface="+mn-cs"/>
              </a:rPr>
              <a:t>	Method for hands and speech-free control of media presentations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chemeClr val="bg1"/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685800" lvl="1" indent="-2286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6990F1-B8FC-1446-BF3B-452069FBEDFE}"/>
              </a:ext>
            </a:extLst>
          </p:cNvPr>
          <p:cNvSpPr txBox="1">
            <a:spLocks/>
          </p:cNvSpPr>
          <p:nvPr/>
        </p:nvSpPr>
        <p:spPr>
          <a:xfrm>
            <a:off x="4229735" y="3552825"/>
            <a:ext cx="3721100" cy="2268538"/>
          </a:xfrm>
          <a:prstGeom prst="rect">
            <a:avLst/>
          </a:prstGeom>
          <a:solidFill>
            <a:srgbClr val="E8F3FF"/>
          </a:solidFill>
          <a:ln>
            <a:solidFill>
              <a:srgbClr val="0A72B2"/>
            </a:solidFill>
          </a:ln>
        </p:spPr>
        <p:txBody>
          <a:bodyPr rIns="216000">
            <a:normAutofit fontScale="85000" lnSpcReduction="10000"/>
          </a:bodyPr>
          <a:lstStyle/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defRPr/>
            </a:pPr>
            <a:r>
              <a:rPr lang="en-US" dirty="0">
                <a:solidFill>
                  <a:schemeClr val="bg1"/>
                </a:solidFill>
                <a:latin typeface="Montserrat" pitchFamily="2" charset="0"/>
                <a:cs typeface="+mn-cs"/>
              </a:rPr>
              <a:t>	</a:t>
            </a:r>
            <a:r>
              <a:rPr lang="en-US" b="1" dirty="0">
                <a:latin typeface="Montserrat" pitchFamily="2" charset="0"/>
                <a:cs typeface="+mn-cs"/>
              </a:rPr>
              <a:t>US PAT# 10,880,602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defRPr/>
            </a:pPr>
            <a:r>
              <a:rPr lang="en-US" b="1" dirty="0">
                <a:latin typeface="Montserrat" pitchFamily="2" charset="0"/>
                <a:cs typeface="+mn-cs"/>
              </a:rPr>
              <a:t>	Method of objectively utilizing user facial expressions when viewing media presentations for evaluating a marketing campaign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bg1"/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685800" lvl="1" indent="-2286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973D88-2A3E-A14B-975B-F11322A71603}"/>
              </a:ext>
            </a:extLst>
          </p:cNvPr>
          <p:cNvSpPr txBox="1">
            <a:spLocks/>
          </p:cNvSpPr>
          <p:nvPr/>
        </p:nvSpPr>
        <p:spPr>
          <a:xfrm>
            <a:off x="8204835" y="3552825"/>
            <a:ext cx="3721100" cy="2268538"/>
          </a:xfrm>
          <a:prstGeom prst="rect">
            <a:avLst/>
          </a:prstGeom>
          <a:solidFill>
            <a:srgbClr val="E8F3FF"/>
          </a:solidFill>
          <a:ln>
            <a:solidFill>
              <a:srgbClr val="0A72B2"/>
            </a:solidFill>
          </a:ln>
        </p:spPr>
        <p:txBody>
          <a:bodyPr rIns="216000">
            <a:normAutofit/>
          </a:bodyPr>
          <a:lstStyle/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defRPr/>
            </a:pPr>
            <a:r>
              <a:rPr lang="en-US" sz="1600" b="1" dirty="0">
                <a:solidFill>
                  <a:schemeClr val="bg1"/>
                </a:solidFill>
                <a:latin typeface="Montserrat" pitchFamily="2" charset="0"/>
                <a:cs typeface="+mn-cs"/>
              </a:rPr>
              <a:t>	</a:t>
            </a:r>
            <a:r>
              <a:rPr lang="en-US" sz="1400" b="1" dirty="0">
                <a:latin typeface="Montserrat" pitchFamily="2" charset="0"/>
                <a:cs typeface="+mn-cs"/>
              </a:rPr>
              <a:t>US PAT# 11,257,317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defRPr/>
            </a:pPr>
            <a:r>
              <a:rPr lang="en-US" sz="1600" b="1" dirty="0">
                <a:latin typeface="Montserrat" pitchFamily="2" charset="0"/>
                <a:cs typeface="+mn-cs"/>
              </a:rPr>
              <a:t>	User engagement and mannerism tracking system and method for gaming systems</a:t>
            </a: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chemeClr val="bg1"/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685800" lvl="1" indent="-2286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  <a:p>
            <a:pPr marL="228600" indent="-228600" eaLnBrk="1" fontAlgn="auto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+mn-cs"/>
            </a:endParaRPr>
          </a:p>
        </p:txBody>
      </p:sp>
      <p:sp>
        <p:nvSpPr>
          <p:cNvPr id="11" name="Rechthoek 1">
            <a:extLst>
              <a:ext uri="{FF2B5EF4-FFF2-40B4-BE49-F238E27FC236}">
                <a16:creationId xmlns:a16="http://schemas.microsoft.com/office/drawing/2014/main" id="{3E7AB450-6FDB-46CE-82C5-D0693A667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765" y="403820"/>
            <a:ext cx="79781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5400" b="1" dirty="0">
                <a:solidFill>
                  <a:schemeClr val="bg1"/>
                </a:solidFill>
                <a:latin typeface="Montserrat,Bold"/>
              </a:rPr>
              <a:t>Intellectual Property</a:t>
            </a:r>
            <a:endParaRPr lang="nl-NL" altLang="nl-NL" sz="5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87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46F131-5638-FB1B-23E4-BA346C349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1D14CE-4891-B63F-FF8F-658734F91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20" y="0"/>
            <a:ext cx="111085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93617-A602-71BE-9264-9AF09EE4F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45" y="3293062"/>
            <a:ext cx="11754107" cy="8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29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B3E33C-6D0F-C61A-ACE5-EA3C54D28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3" name="Rechthoek 1">
            <a:extLst>
              <a:ext uri="{FF2B5EF4-FFF2-40B4-BE49-F238E27FC236}">
                <a16:creationId xmlns:a16="http://schemas.microsoft.com/office/drawing/2014/main" id="{528DF8C1-866D-4FA8-BD16-8F5D1BF5A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" y="2577822"/>
            <a:ext cx="1211199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6600" b="1" dirty="0">
                <a:solidFill>
                  <a:schemeClr val="bg1"/>
                </a:solidFill>
                <a:latin typeface="Montserrat,Bold"/>
              </a:rPr>
              <a:t>Financial Model</a:t>
            </a:r>
            <a:endParaRPr lang="nl-NL" altLang="nl-NL" sz="6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559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8E73F-14D6-2BF9-7E24-9D3E7262C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77" y="0"/>
            <a:ext cx="99776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4D391-3884-6F11-863F-3263DAD0D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8"/>
                    </a14:imgEffect>
                  </a14:imgLayer>
                </a14:imgProps>
              </a:ext>
            </a:extLst>
          </a:blip>
          <a:srcRect l="-46" t="11337" r="46"/>
          <a:stretch/>
        </p:blipFill>
        <p:spPr>
          <a:xfrm>
            <a:off x="1102589" y="774700"/>
            <a:ext cx="9977644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65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8E73F-14D6-2BF9-7E24-9D3E7262C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77" y="0"/>
            <a:ext cx="997764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4D391-3884-6F11-863F-3263DAD0D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8"/>
                    </a14:imgEffect>
                  </a14:imgLayer>
                </a14:imgProps>
              </a:ext>
            </a:extLst>
          </a:blip>
          <a:srcRect l="-46" t="11337" r="46"/>
          <a:stretch/>
        </p:blipFill>
        <p:spPr>
          <a:xfrm>
            <a:off x="1102589" y="774700"/>
            <a:ext cx="9977644" cy="6083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551F88-EC9B-4FBF-EFDB-B2692BACBD80}"/>
              </a:ext>
            </a:extLst>
          </p:cNvPr>
          <p:cNvSpPr txBox="1"/>
          <p:nvPr/>
        </p:nvSpPr>
        <p:spPr>
          <a:xfrm>
            <a:off x="825040" y="2154171"/>
            <a:ext cx="10532741" cy="2246769"/>
          </a:xfrm>
          <a:prstGeom prst="rect">
            <a:avLst/>
          </a:prstGeom>
          <a:solidFill>
            <a:srgbClr val="66FF3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6000" b="1" dirty="0"/>
              <a:t>Fast Scaling Digital Business</a:t>
            </a:r>
          </a:p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6000" b="1" dirty="0"/>
              <a:t>90%+ Gross Margins</a:t>
            </a:r>
          </a:p>
        </p:txBody>
      </p:sp>
    </p:spTree>
    <p:extLst>
      <p:ext uri="{BB962C8B-B14F-4D97-AF65-F5344CB8AC3E}">
        <p14:creationId xmlns:p14="http://schemas.microsoft.com/office/powerpoint/2010/main" val="1402749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91408-7C91-BDEA-D248-CB480DBBD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436245"/>
            <a:ext cx="11410950" cy="5985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B2D5AD-EB1A-82C1-8548-29CA9030F3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"/>
                    </a14:imgEffect>
                  </a14:imgLayer>
                </a14:imgProps>
              </a:ext>
            </a:extLst>
          </a:blip>
          <a:srcRect l="15" t="12350"/>
          <a:stretch/>
        </p:blipFill>
        <p:spPr>
          <a:xfrm>
            <a:off x="390525" y="1179567"/>
            <a:ext cx="11410950" cy="52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69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91408-7C91-BDEA-D248-CB480DBBD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436245"/>
            <a:ext cx="11410950" cy="5985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B2D5AD-EB1A-82C1-8548-29CA9030F3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"/>
                    </a14:imgEffect>
                  </a14:imgLayer>
                </a14:imgProps>
              </a:ext>
            </a:extLst>
          </a:blip>
          <a:srcRect l="15" t="12350"/>
          <a:stretch/>
        </p:blipFill>
        <p:spPr>
          <a:xfrm>
            <a:off x="390526" y="1174750"/>
            <a:ext cx="11410950" cy="5242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46B4D-0785-7D17-E7D5-348974B564FA}"/>
              </a:ext>
            </a:extLst>
          </p:cNvPr>
          <p:cNvSpPr txBox="1"/>
          <p:nvPr/>
        </p:nvSpPr>
        <p:spPr>
          <a:xfrm>
            <a:off x="1394460" y="1242219"/>
            <a:ext cx="9504680" cy="4739759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/>
              <a:t>Unicorn Status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/>
              <a:t>Valuation = 30 x Revenue</a:t>
            </a:r>
          </a:p>
          <a:p>
            <a:pPr marL="685800" indent="-6858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/>
              <a:t>Market Penetration  &lt;  0. 01%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49591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DD61E-1F3A-F0D9-B068-4897AEAE5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2D8E08-090F-194D-FE7E-85E1210381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sz="6000" b="1" dirty="0">
                <a:solidFill>
                  <a:schemeClr val="bg1"/>
                </a:solidFill>
                <a:latin typeface="Montserrat,Bold"/>
              </a:rPr>
              <a:t>Contact EmotionTrac </a:t>
            </a:r>
            <a:br>
              <a:rPr lang="nl-NL" altLang="nl-NL" sz="60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BFE40C5-9819-3BA1-A4E1-D5C6E35A4B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altLang="nl-NL" sz="4400" b="1" dirty="0">
                <a:solidFill>
                  <a:schemeClr val="bg1"/>
                </a:solidFill>
                <a:latin typeface="Montserrat,Bold"/>
              </a:rPr>
              <a:t>David@EmotionTrac.com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8282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61CC3-1800-0940-C0E4-65396605BEB8}"/>
              </a:ext>
            </a:extLst>
          </p:cNvPr>
          <p:cNvSpPr/>
          <p:nvPr/>
        </p:nvSpPr>
        <p:spPr>
          <a:xfrm>
            <a:off x="0" y="0"/>
            <a:ext cx="122275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80715-C6E0-4006-3180-8CE2EB68B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132" y="1703355"/>
            <a:ext cx="9142316" cy="4777298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5EB0F7CC-C7B1-34FE-E810-383925E2DD33}"/>
              </a:ext>
            </a:extLst>
          </p:cNvPr>
          <p:cNvSpPr txBox="1">
            <a:spLocks/>
          </p:cNvSpPr>
          <p:nvPr/>
        </p:nvSpPr>
        <p:spPr>
          <a:xfrm>
            <a:off x="1740306" y="384151"/>
            <a:ext cx="8610600" cy="12930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Emotion AI Market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$132 Billion in 2030</a:t>
            </a:r>
          </a:p>
        </p:txBody>
      </p:sp>
    </p:spTree>
    <p:extLst>
      <p:ext uri="{BB962C8B-B14F-4D97-AF65-F5344CB8AC3E}">
        <p14:creationId xmlns:p14="http://schemas.microsoft.com/office/powerpoint/2010/main" val="251602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61CC3-1800-0940-C0E4-65396605BEB8}"/>
              </a:ext>
            </a:extLst>
          </p:cNvPr>
          <p:cNvSpPr/>
          <p:nvPr/>
        </p:nvSpPr>
        <p:spPr>
          <a:xfrm>
            <a:off x="0" y="0"/>
            <a:ext cx="122275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EF8D06-7EEB-322E-F417-290FDF716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8620" r="29921"/>
          <a:stretch/>
        </p:blipFill>
        <p:spPr>
          <a:xfrm>
            <a:off x="7463433" y="1796526"/>
            <a:ext cx="4134358" cy="4048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55F9F4-FFA2-CED6-462C-E27EF3D84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7" r="26249"/>
          <a:stretch/>
        </p:blipFill>
        <p:spPr>
          <a:xfrm>
            <a:off x="481720" y="1479176"/>
            <a:ext cx="6130804" cy="4970694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3661546F-D6FE-7B4D-22B7-8C72561CD051}"/>
              </a:ext>
            </a:extLst>
          </p:cNvPr>
          <p:cNvSpPr txBox="1">
            <a:spLocks/>
          </p:cNvSpPr>
          <p:nvPr/>
        </p:nvSpPr>
        <p:spPr>
          <a:xfrm>
            <a:off x="1740306" y="384151"/>
            <a:ext cx="8610600" cy="76691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Emotion AI</a:t>
            </a:r>
          </a:p>
        </p:txBody>
      </p:sp>
    </p:spTree>
    <p:extLst>
      <p:ext uri="{BB962C8B-B14F-4D97-AF65-F5344CB8AC3E}">
        <p14:creationId xmlns:p14="http://schemas.microsoft.com/office/powerpoint/2010/main" val="578863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61CC3-1800-0940-C0E4-65396605BEB8}"/>
              </a:ext>
            </a:extLst>
          </p:cNvPr>
          <p:cNvSpPr/>
          <p:nvPr/>
        </p:nvSpPr>
        <p:spPr>
          <a:xfrm>
            <a:off x="0" y="0"/>
            <a:ext cx="122275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4845E-F7BB-3D44-99E5-5A5F8D822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42" r="21202"/>
          <a:stretch/>
        </p:blipFill>
        <p:spPr>
          <a:xfrm>
            <a:off x="192080" y="624660"/>
            <a:ext cx="4093286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74DA1-C964-6A7F-AA1C-A0984FEC54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2" r="4547"/>
          <a:stretch/>
        </p:blipFill>
        <p:spPr>
          <a:xfrm>
            <a:off x="7210639" y="839097"/>
            <a:ext cx="4787262" cy="3571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E536A6-27D2-22EB-1981-0642A74F9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82" t="15124" r="19878" b="16432"/>
          <a:stretch/>
        </p:blipFill>
        <p:spPr>
          <a:xfrm>
            <a:off x="4173967" y="317657"/>
            <a:ext cx="3609192" cy="2576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44D6C2-F109-7179-E8D6-963645436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745" y="4292486"/>
            <a:ext cx="7143532" cy="24165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8194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61CC3-1800-0940-C0E4-65396605BEB8}"/>
              </a:ext>
            </a:extLst>
          </p:cNvPr>
          <p:cNvSpPr/>
          <p:nvPr/>
        </p:nvSpPr>
        <p:spPr>
          <a:xfrm>
            <a:off x="0" y="0"/>
            <a:ext cx="122275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E8795-B85D-447B-8677-F4B5D99EE8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3"/>
          <a:stretch/>
        </p:blipFill>
        <p:spPr>
          <a:xfrm>
            <a:off x="1724799" y="0"/>
            <a:ext cx="9051762" cy="6788075"/>
          </a:xfrm>
          <a:prstGeom prst="rect">
            <a:avLst/>
          </a:prstGeom>
        </p:spPr>
      </p:pic>
      <p:pic>
        <p:nvPicPr>
          <p:cNvPr id="8194" name="Picture 2" descr="Microsoft Office 365 Partner | Matrium Technologies Partners">
            <a:extLst>
              <a:ext uri="{FF2B5EF4-FFF2-40B4-BE49-F238E27FC236}">
                <a16:creationId xmlns:a16="http://schemas.microsoft.com/office/drawing/2014/main" id="{18C07E62-7086-51E1-D474-613E4B50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14" y="4871909"/>
            <a:ext cx="1738666" cy="17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69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CD83CE-522B-FA44-739D-574DBDAFD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0EBBDA-E226-53FA-A08D-7DE676D21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712" y="1007829"/>
            <a:ext cx="725692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effectLst/>
                <a:latin typeface="Aeonik"/>
              </a:rPr>
              <a:t>Access to 149 million panelists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CDF208-6F64-5186-994B-39E3A7728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0" r="10130"/>
          <a:stretch/>
        </p:blipFill>
        <p:spPr>
          <a:xfrm>
            <a:off x="5467777" y="2227503"/>
            <a:ext cx="5046785" cy="43145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0333CE-F3D9-3F50-B124-3CAF96B721BD}"/>
              </a:ext>
            </a:extLst>
          </p:cNvPr>
          <p:cNvGrpSpPr/>
          <p:nvPr/>
        </p:nvGrpSpPr>
        <p:grpSpPr>
          <a:xfrm>
            <a:off x="5311791" y="270167"/>
            <a:ext cx="6157398" cy="1072865"/>
            <a:chOff x="2939141" y="4608387"/>
            <a:chExt cx="7205481" cy="11774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4DF1F0-FAB4-5359-826F-15BF2889E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07"/>
            <a:stretch/>
          </p:blipFill>
          <p:spPr>
            <a:xfrm>
              <a:off x="4005943" y="4651930"/>
              <a:ext cx="6138679" cy="11338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79D3A3-6B73-DEF5-4528-C711648B9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87607" b="6466"/>
            <a:stretch/>
          </p:blipFill>
          <p:spPr>
            <a:xfrm>
              <a:off x="2939141" y="4608387"/>
              <a:ext cx="970921" cy="115437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CD9E89B-A313-C60D-F87B-1DA4AD78A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709" y="309844"/>
            <a:ext cx="3387500" cy="62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8"/>
    </mc:Choice>
    <mc:Fallback xmlns="">
      <p:transition spd="slow" advTm="1200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B151A3-9FA3-19EA-9320-310F3DE6B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3" name="Rechthoek 1">
            <a:extLst>
              <a:ext uri="{FF2B5EF4-FFF2-40B4-BE49-F238E27FC236}">
                <a16:creationId xmlns:a16="http://schemas.microsoft.com/office/drawing/2014/main" id="{528DF8C1-866D-4FA8-BD16-8F5D1BF5A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8132"/>
            <a:ext cx="1211199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AA51C"/>
              </a:buClr>
              <a:buSzPct val="140000"/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Montserrat" panose="000005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6600" b="1" dirty="0">
                <a:solidFill>
                  <a:schemeClr val="bg1"/>
                </a:solidFill>
                <a:latin typeface="Montserrat,Bold"/>
              </a:rPr>
              <a:t>Immediate Markets</a:t>
            </a:r>
            <a:endParaRPr lang="nl-NL" altLang="nl-NL" sz="6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720B23-A611-E21D-96B1-C2CE4812D203}"/>
              </a:ext>
            </a:extLst>
          </p:cNvPr>
          <p:cNvSpPr txBox="1"/>
          <p:nvPr/>
        </p:nvSpPr>
        <p:spPr>
          <a:xfrm>
            <a:off x="6408636" y="1943378"/>
            <a:ext cx="69365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Commercials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Film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Television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Market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Retail Media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Legal / Mock Jury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Campaigns / Elections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BBE373-4595-5774-C1C6-1D1136DADAF8}"/>
              </a:ext>
            </a:extLst>
          </p:cNvPr>
          <p:cNvGrpSpPr/>
          <p:nvPr/>
        </p:nvGrpSpPr>
        <p:grpSpPr>
          <a:xfrm>
            <a:off x="614389" y="3486476"/>
            <a:ext cx="4689132" cy="779268"/>
            <a:chOff x="2939141" y="4608387"/>
            <a:chExt cx="7205481" cy="11774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08EBC5-7C15-D94A-D1C6-53E00B03D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07"/>
            <a:stretch/>
          </p:blipFill>
          <p:spPr>
            <a:xfrm>
              <a:off x="4005943" y="4651930"/>
              <a:ext cx="6138679" cy="113385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038EB0-3377-DB9C-3CAF-0FDB831EC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607" b="6466"/>
            <a:stretch/>
          </p:blipFill>
          <p:spPr>
            <a:xfrm>
              <a:off x="2939141" y="4608387"/>
              <a:ext cx="970921" cy="1154376"/>
            </a:xfrm>
            <a:prstGeom prst="rect">
              <a:avLst/>
            </a:prstGeom>
          </p:spPr>
        </p:pic>
      </p:grpSp>
      <p:sp>
        <p:nvSpPr>
          <p:cNvPr id="2" name="Left Brace 1">
            <a:extLst>
              <a:ext uri="{FF2B5EF4-FFF2-40B4-BE49-F238E27FC236}">
                <a16:creationId xmlns:a16="http://schemas.microsoft.com/office/drawing/2014/main" id="{7047FB90-F9A0-4AD8-5290-62BCD577347A}"/>
              </a:ext>
            </a:extLst>
          </p:cNvPr>
          <p:cNvSpPr/>
          <p:nvPr/>
        </p:nvSpPr>
        <p:spPr>
          <a:xfrm>
            <a:off x="5615492" y="2059703"/>
            <a:ext cx="688489" cy="3727914"/>
          </a:xfrm>
          <a:prstGeom prst="leftBrace">
            <a:avLst>
              <a:gd name="adj1" fmla="val 52083"/>
              <a:gd name="adj2" fmla="val 50000"/>
            </a:avLst>
          </a:prstGeom>
          <a:ln w="63500">
            <a:solidFill>
              <a:srgbClr val="66FF3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40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326D90-D2CC-0906-6643-9BA8FCF67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"/>
            <a:ext cx="12192000" cy="68428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74726E-12B5-46B6-A19C-8BCCF57B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306" y="384151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Digital Video Advertising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$186 Billion by 2026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62366-DDD8-E861-D6C5-3C8B7E2B3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318" y="1889609"/>
            <a:ext cx="7702475" cy="4636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FEA304-DC8F-9D20-CCD9-D22DA74D5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160" y="6089556"/>
            <a:ext cx="1154259" cy="32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317"/>
    </mc:Choice>
    <mc:Fallback xmlns="">
      <p:transition advTm="9317"/>
    </mc:Fallback>
  </mc:AlternateContent>
  <p:extLst>
    <p:ext uri="{E180D4A7-C9FB-4DFB-919C-405C955672EB}">
      <p14:showEvtLst xmlns:p14="http://schemas.microsoft.com/office/powerpoint/2010/main">
        <p14:playEvt time="0" objId="6"/>
        <p14:stopEvt time="9155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1000</Words>
  <Application>Microsoft Office PowerPoint</Application>
  <PresentationFormat>Widescreen</PresentationFormat>
  <Paragraphs>173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Aeonik</vt:lpstr>
      <vt:lpstr>Arial</vt:lpstr>
      <vt:lpstr>Calibri</vt:lpstr>
      <vt:lpstr>Calibri Light</vt:lpstr>
      <vt:lpstr>Montserrat</vt:lpstr>
      <vt:lpstr>Montserrat Medium</vt:lpstr>
      <vt:lpstr>Montserrat,Bold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to 149 million panelists</vt:lpstr>
      <vt:lpstr>PowerPoint Presentation</vt:lpstr>
      <vt:lpstr>Digital Video Advertising $186 Billion by 2026</vt:lpstr>
      <vt:lpstr>Global Video Production Services Market $390 Billion in 2028</vt:lpstr>
      <vt:lpstr>Market Research  $108 Billion in 2026</vt:lpstr>
      <vt:lpstr>Retail Media Networks Exceed $160 Billion in 2027</vt:lpstr>
      <vt:lpstr>Legal AI Software Market 31% CAGR</vt:lpstr>
      <vt:lpstr>Campaign &amp; Elections Spending $9.6 Billion in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EmotionTrac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Markowski</dc:creator>
  <cp:lastModifiedBy>David Markowski</cp:lastModifiedBy>
  <cp:revision>214</cp:revision>
  <dcterms:created xsi:type="dcterms:W3CDTF">2022-04-27T07:32:20Z</dcterms:created>
  <dcterms:modified xsi:type="dcterms:W3CDTF">2023-05-03T17:01:35Z</dcterms:modified>
</cp:coreProperties>
</file>